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7" r:id="rId1"/>
  </p:sldMasterIdLst>
  <p:notesMasterIdLst>
    <p:notesMasterId r:id="rId51"/>
  </p:notesMasterIdLst>
  <p:handoutMasterIdLst>
    <p:handoutMasterId r:id="rId52"/>
  </p:handoutMasterIdLst>
  <p:sldIdLst>
    <p:sldId id="301" r:id="rId2"/>
    <p:sldId id="340" r:id="rId3"/>
    <p:sldId id="302" r:id="rId4"/>
    <p:sldId id="348" r:id="rId5"/>
    <p:sldId id="341" r:id="rId6"/>
    <p:sldId id="352" r:id="rId7"/>
    <p:sldId id="344" r:id="rId8"/>
    <p:sldId id="353" r:id="rId9"/>
    <p:sldId id="342" r:id="rId10"/>
    <p:sldId id="304" r:id="rId11"/>
    <p:sldId id="343" r:id="rId12"/>
    <p:sldId id="350" r:id="rId13"/>
    <p:sldId id="349" r:id="rId14"/>
    <p:sldId id="310" r:id="rId15"/>
    <p:sldId id="345" r:id="rId16"/>
    <p:sldId id="355" r:id="rId17"/>
    <p:sldId id="356" r:id="rId18"/>
    <p:sldId id="307" r:id="rId19"/>
    <p:sldId id="305" r:id="rId20"/>
    <p:sldId id="306" r:id="rId21"/>
    <p:sldId id="367" r:id="rId22"/>
    <p:sldId id="346" r:id="rId23"/>
    <p:sldId id="326" r:id="rId24"/>
    <p:sldId id="357" r:id="rId25"/>
    <p:sldId id="327" r:id="rId26"/>
    <p:sldId id="329" r:id="rId27"/>
    <p:sldId id="366" r:id="rId28"/>
    <p:sldId id="360" r:id="rId29"/>
    <p:sldId id="363" r:id="rId30"/>
    <p:sldId id="358" r:id="rId31"/>
    <p:sldId id="330" r:id="rId32"/>
    <p:sldId id="333" r:id="rId33"/>
    <p:sldId id="354" r:id="rId34"/>
    <p:sldId id="362" r:id="rId35"/>
    <p:sldId id="361" r:id="rId36"/>
    <p:sldId id="318" r:id="rId37"/>
    <p:sldId id="312" r:id="rId38"/>
    <p:sldId id="313" r:id="rId39"/>
    <p:sldId id="314" r:id="rId40"/>
    <p:sldId id="320" r:id="rId41"/>
    <p:sldId id="336" r:id="rId42"/>
    <p:sldId id="321" r:id="rId43"/>
    <p:sldId id="322" r:id="rId44"/>
    <p:sldId id="323" r:id="rId45"/>
    <p:sldId id="324" r:id="rId46"/>
    <p:sldId id="365" r:id="rId47"/>
    <p:sldId id="339" r:id="rId48"/>
    <p:sldId id="364" r:id="rId49"/>
    <p:sldId id="300" r:id="rId50"/>
  </p:sldIdLst>
  <p:sldSz cx="9144000" cy="6858000" type="screen4x3"/>
  <p:notesSz cx="9926638" cy="6797675"/>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pitchFamily="34" charset="0"/>
      </a:defRPr>
    </a:lvl1pPr>
    <a:lvl2pPr marL="457200" algn="l" rtl="0" fontAlgn="base">
      <a:spcBef>
        <a:spcPct val="0"/>
      </a:spcBef>
      <a:spcAft>
        <a:spcPct val="0"/>
      </a:spcAft>
      <a:defRPr kern="1200">
        <a:solidFill>
          <a:schemeClr val="tx1"/>
        </a:solidFill>
        <a:latin typeface="Verdana" pitchFamily="34" charset="0"/>
        <a:ea typeface="+mn-ea"/>
        <a:cs typeface="Arial" pitchFamily="34" charset="0"/>
      </a:defRPr>
    </a:lvl2pPr>
    <a:lvl3pPr marL="914400" algn="l" rtl="0" fontAlgn="base">
      <a:spcBef>
        <a:spcPct val="0"/>
      </a:spcBef>
      <a:spcAft>
        <a:spcPct val="0"/>
      </a:spcAft>
      <a:defRPr kern="1200">
        <a:solidFill>
          <a:schemeClr val="tx1"/>
        </a:solidFill>
        <a:latin typeface="Verdana" pitchFamily="34" charset="0"/>
        <a:ea typeface="+mn-ea"/>
        <a:cs typeface="Arial" pitchFamily="34" charset="0"/>
      </a:defRPr>
    </a:lvl3pPr>
    <a:lvl4pPr marL="1371600" algn="l" rtl="0" fontAlgn="base">
      <a:spcBef>
        <a:spcPct val="0"/>
      </a:spcBef>
      <a:spcAft>
        <a:spcPct val="0"/>
      </a:spcAft>
      <a:defRPr kern="1200">
        <a:solidFill>
          <a:schemeClr val="tx1"/>
        </a:solidFill>
        <a:latin typeface="Verdana" pitchFamily="34" charset="0"/>
        <a:ea typeface="+mn-ea"/>
        <a:cs typeface="Arial" pitchFamily="34" charset="0"/>
      </a:defRPr>
    </a:lvl4pPr>
    <a:lvl5pPr marL="1828800" algn="l" rtl="0" fontAlgn="base">
      <a:spcBef>
        <a:spcPct val="0"/>
      </a:spcBef>
      <a:spcAft>
        <a:spcPct val="0"/>
      </a:spcAft>
      <a:defRPr kern="1200">
        <a:solidFill>
          <a:schemeClr val="tx1"/>
        </a:solidFill>
        <a:latin typeface="Verdana" pitchFamily="34" charset="0"/>
        <a:ea typeface="+mn-ea"/>
        <a:cs typeface="Arial" pitchFamily="34" charset="0"/>
      </a:defRPr>
    </a:lvl5pPr>
    <a:lvl6pPr marL="2286000" algn="l" defTabSz="914400" rtl="0" eaLnBrk="1" latinLnBrk="0" hangingPunct="1">
      <a:defRPr kern="1200">
        <a:solidFill>
          <a:schemeClr val="tx1"/>
        </a:solidFill>
        <a:latin typeface="Verdana" pitchFamily="34" charset="0"/>
        <a:ea typeface="+mn-ea"/>
        <a:cs typeface="Arial" pitchFamily="34" charset="0"/>
      </a:defRPr>
    </a:lvl6pPr>
    <a:lvl7pPr marL="2743200" algn="l" defTabSz="914400" rtl="0" eaLnBrk="1" latinLnBrk="0" hangingPunct="1">
      <a:defRPr kern="1200">
        <a:solidFill>
          <a:schemeClr val="tx1"/>
        </a:solidFill>
        <a:latin typeface="Verdana" pitchFamily="34" charset="0"/>
        <a:ea typeface="+mn-ea"/>
        <a:cs typeface="Arial" pitchFamily="34" charset="0"/>
      </a:defRPr>
    </a:lvl7pPr>
    <a:lvl8pPr marL="3200400" algn="l" defTabSz="914400" rtl="0" eaLnBrk="1" latinLnBrk="0" hangingPunct="1">
      <a:defRPr kern="1200">
        <a:solidFill>
          <a:schemeClr val="tx1"/>
        </a:solidFill>
        <a:latin typeface="Verdana" pitchFamily="34" charset="0"/>
        <a:ea typeface="+mn-ea"/>
        <a:cs typeface="Arial" pitchFamily="34" charset="0"/>
      </a:defRPr>
    </a:lvl8pPr>
    <a:lvl9pPr marL="3657600" algn="l" defTabSz="914400" rtl="0" eaLnBrk="1" latinLnBrk="0" hangingPunct="1">
      <a:defRPr kern="1200">
        <a:solidFill>
          <a:schemeClr val="tx1"/>
        </a:solidFill>
        <a:latin typeface="Verdan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srgbClr val="FF0000"/>
    </p:penClr>
  </p:showPr>
  <p:clrMru>
    <a:srgbClr val="006136"/>
    <a:srgbClr val="00AEEF"/>
    <a:srgbClr val="828C7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1656" y="-25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43021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mn-cs"/>
              </a:defRPr>
            </a:lvl1pPr>
          </a:lstStyle>
          <a:p>
            <a:pPr>
              <a:defRPr/>
            </a:pPr>
            <a:endParaRPr lang="en-GB"/>
          </a:p>
        </p:txBody>
      </p:sp>
      <p:sp>
        <p:nvSpPr>
          <p:cNvPr id="46083" name="Rectangle 3"/>
          <p:cNvSpPr>
            <a:spLocks noGrp="1" noChangeArrowheads="1"/>
          </p:cNvSpPr>
          <p:nvPr>
            <p:ph type="dt" sz="quarter" idx="1"/>
          </p:nvPr>
        </p:nvSpPr>
        <p:spPr bwMode="auto">
          <a:xfrm>
            <a:off x="5624513" y="0"/>
            <a:ext cx="43021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mn-cs"/>
              </a:defRPr>
            </a:lvl1pPr>
          </a:lstStyle>
          <a:p>
            <a:pPr>
              <a:defRPr/>
            </a:pPr>
            <a:endParaRPr lang="en-GB"/>
          </a:p>
        </p:txBody>
      </p:sp>
      <p:sp>
        <p:nvSpPr>
          <p:cNvPr id="46084" name="Rectangle 4"/>
          <p:cNvSpPr>
            <a:spLocks noGrp="1" noChangeArrowheads="1"/>
          </p:cNvSpPr>
          <p:nvPr>
            <p:ph type="ftr" sz="quarter" idx="2"/>
          </p:nvPr>
        </p:nvSpPr>
        <p:spPr bwMode="auto">
          <a:xfrm>
            <a:off x="0" y="6457950"/>
            <a:ext cx="4302125"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mn-cs"/>
              </a:defRPr>
            </a:lvl1pPr>
          </a:lstStyle>
          <a:p>
            <a:pPr>
              <a:defRPr/>
            </a:pPr>
            <a:endParaRPr lang="en-GB"/>
          </a:p>
        </p:txBody>
      </p:sp>
      <p:sp>
        <p:nvSpPr>
          <p:cNvPr id="46085" name="Rectangle 5"/>
          <p:cNvSpPr>
            <a:spLocks noGrp="1" noChangeArrowheads="1"/>
          </p:cNvSpPr>
          <p:nvPr>
            <p:ph type="sldNum" sz="quarter" idx="3"/>
          </p:nvPr>
        </p:nvSpPr>
        <p:spPr bwMode="auto">
          <a:xfrm>
            <a:off x="5624513" y="6457950"/>
            <a:ext cx="4302125"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mn-cs"/>
              </a:defRPr>
            </a:lvl1pPr>
          </a:lstStyle>
          <a:p>
            <a:pPr>
              <a:defRPr/>
            </a:pPr>
            <a:fld id="{8B0EFA98-D6BB-4266-9E9C-EC803A959276}"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125" cy="339725"/>
          </a:xfrm>
          <a:prstGeom prst="rect">
            <a:avLst/>
          </a:prstGeom>
        </p:spPr>
        <p:txBody>
          <a:bodyPr vert="horz" lIns="91440" tIns="45720" rIns="91440" bIns="45720" rtlCol="0"/>
          <a:lstStyle>
            <a:lvl1pPr algn="l">
              <a:defRPr sz="1200">
                <a:cs typeface="+mn-cs"/>
              </a:defRPr>
            </a:lvl1pPr>
          </a:lstStyle>
          <a:p>
            <a:pPr>
              <a:defRPr/>
            </a:pPr>
            <a:endParaRPr lang="en-GB"/>
          </a:p>
        </p:txBody>
      </p:sp>
      <p:sp>
        <p:nvSpPr>
          <p:cNvPr id="3" name="Date Placeholder 2"/>
          <p:cNvSpPr>
            <a:spLocks noGrp="1"/>
          </p:cNvSpPr>
          <p:nvPr>
            <p:ph type="dt" idx="1"/>
          </p:nvPr>
        </p:nvSpPr>
        <p:spPr>
          <a:xfrm>
            <a:off x="5621338" y="0"/>
            <a:ext cx="4303712" cy="339725"/>
          </a:xfrm>
          <a:prstGeom prst="rect">
            <a:avLst/>
          </a:prstGeom>
        </p:spPr>
        <p:txBody>
          <a:bodyPr vert="horz" lIns="91440" tIns="45720" rIns="91440" bIns="45720" rtlCol="0"/>
          <a:lstStyle>
            <a:lvl1pPr algn="r">
              <a:defRPr sz="1200">
                <a:cs typeface="+mn-cs"/>
              </a:defRPr>
            </a:lvl1pPr>
          </a:lstStyle>
          <a:p>
            <a:pPr>
              <a:defRPr/>
            </a:pPr>
            <a:fld id="{E173147E-48C6-41BE-8C48-D24D69667E16}" type="datetimeFigureOut">
              <a:rPr lang="en-US"/>
              <a:pPr>
                <a:defRPr/>
              </a:pPr>
              <a:t>4/28/2016</a:t>
            </a:fld>
            <a:endParaRPr lang="en-GB"/>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992188" y="3228975"/>
            <a:ext cx="7942262" cy="305911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6456363"/>
            <a:ext cx="4302125" cy="339725"/>
          </a:xfrm>
          <a:prstGeom prst="rect">
            <a:avLst/>
          </a:prstGeom>
        </p:spPr>
        <p:txBody>
          <a:bodyPr vert="horz" lIns="91440" tIns="45720" rIns="91440" bIns="45720" rtlCol="0" anchor="b"/>
          <a:lstStyle>
            <a:lvl1pPr algn="l">
              <a:defRPr sz="1200">
                <a:cs typeface="+mn-cs"/>
              </a:defRPr>
            </a:lvl1pPr>
          </a:lstStyle>
          <a:p>
            <a:pPr>
              <a:defRPr/>
            </a:pPr>
            <a:endParaRPr lang="en-GB"/>
          </a:p>
        </p:txBody>
      </p:sp>
      <p:sp>
        <p:nvSpPr>
          <p:cNvPr id="7" name="Slide Number Placeholder 6"/>
          <p:cNvSpPr>
            <a:spLocks noGrp="1"/>
          </p:cNvSpPr>
          <p:nvPr>
            <p:ph type="sldNum" sz="quarter" idx="5"/>
          </p:nvPr>
        </p:nvSpPr>
        <p:spPr>
          <a:xfrm>
            <a:off x="5621338" y="6456363"/>
            <a:ext cx="4303712" cy="339725"/>
          </a:xfrm>
          <a:prstGeom prst="rect">
            <a:avLst/>
          </a:prstGeom>
        </p:spPr>
        <p:txBody>
          <a:bodyPr vert="horz" lIns="91440" tIns="45720" rIns="91440" bIns="45720" rtlCol="0" anchor="b"/>
          <a:lstStyle>
            <a:lvl1pPr algn="r">
              <a:defRPr sz="1200">
                <a:cs typeface="+mn-cs"/>
              </a:defRPr>
            </a:lvl1pPr>
          </a:lstStyle>
          <a:p>
            <a:pPr>
              <a:defRPr/>
            </a:pPr>
            <a:fld id="{881682F5-FFF9-476F-9FE0-AC5D717984B6}"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85BCC57-A59A-4DBC-ACD5-F43EAA50A700}" type="slidenum">
              <a:rPr lang="en-US" smtClean="0"/>
              <a:pPr>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40B60A7-2A39-4ED7-89B2-878A9557A037}" type="slidenum">
              <a:rPr lang="en-US" smtClean="0"/>
              <a:pPr>
                <a:defRPr/>
              </a:pPr>
              <a:t>10</a:t>
            </a:fld>
            <a:endParaRPr lang="en-US" smtClean="0"/>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BB692A6-1A3F-45AA-BC04-A483FE30F995}" type="slidenum">
              <a:rPr lang="en-US" smtClean="0"/>
              <a:pPr>
                <a:defRPr/>
              </a:pPr>
              <a:t>11</a:t>
            </a:fld>
            <a:endParaRPr lang="en-US" smtClean="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1F8CC5E-67A7-4F31-9B53-76CB09E34C3A}" type="slidenum">
              <a:rPr lang="en-US" smtClean="0"/>
              <a:pPr>
                <a:defRPr/>
              </a:pPr>
              <a:t>12</a:t>
            </a:fld>
            <a:endParaRPr lang="en-US" smtClean="0"/>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DC81637-84BB-4903-A746-7E469E488989}" type="slidenum">
              <a:rPr lang="en-US" smtClean="0"/>
              <a:pPr>
                <a:defRPr/>
              </a:pPr>
              <a:t>13</a:t>
            </a:fld>
            <a:endParaRPr lang="en-US" smtClean="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A3DE922-9F87-42E7-A0B0-5DFCCF64BC34}" type="slidenum">
              <a:rPr lang="en-US" smtClean="0"/>
              <a:pPr>
                <a:defRPr/>
              </a:pPr>
              <a:t>14</a:t>
            </a:fld>
            <a:endParaRPr lang="en-US" smtClean="0"/>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2CE74C4-973B-4ED5-BC1C-405B7A4E71D4}" type="slidenum">
              <a:rPr lang="en-US" smtClean="0"/>
              <a:pPr>
                <a:defRPr/>
              </a:pPr>
              <a:t>15</a:t>
            </a:fld>
            <a:endParaRPr lang="en-US" smtClean="0"/>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55772A6-CF04-459C-AD1E-4257F124CFB7}" type="slidenum">
              <a:rPr lang="en-US" smtClean="0"/>
              <a:pPr>
                <a:defRPr/>
              </a:pPr>
              <a:t>16</a:t>
            </a:fld>
            <a:endParaRPr lang="en-US" smtClean="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6C3C556-3A53-43F4-9A7F-8DD73336A358}" type="slidenum">
              <a:rPr lang="en-US" smtClean="0"/>
              <a:pPr>
                <a:defRPr/>
              </a:pPr>
              <a:t>17</a:t>
            </a:fld>
            <a:endParaRPr lang="en-US" smtClean="0"/>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D868E3F-29F6-4CE7-97A8-66042764007F}" type="slidenum">
              <a:rPr lang="en-US" smtClean="0"/>
              <a:pPr>
                <a:defRPr/>
              </a:pPr>
              <a:t>18</a:t>
            </a:fld>
            <a:endParaRPr lang="en-US"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F272D69-74DB-4058-81CD-7602D260DE5A}" type="slidenum">
              <a:rPr lang="en-US" smtClean="0"/>
              <a:pPr>
                <a:defRPr/>
              </a:pPr>
              <a:t>19</a:t>
            </a:fld>
            <a:endParaRPr lang="en-US" smtClean="0"/>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908B8A2-30C0-47CC-84D6-DBBE724B343B}" type="slidenum">
              <a:rPr lang="en-GB" smtClean="0"/>
              <a:pPr>
                <a:defRPr/>
              </a:pPr>
              <a:t>2</a:t>
            </a:fld>
            <a:endParaRPr lang="en-GB" smtClean="0"/>
          </a:p>
        </p:txBody>
      </p:sp>
      <p:sp>
        <p:nvSpPr>
          <p:cNvPr id="6553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5540" name="Rectangle 3"/>
          <p:cNvSpPr>
            <a:spLocks noGrp="1" noChangeArrowheads="1"/>
          </p:cNvSpPr>
          <p:nvPr>
            <p:ph type="body" idx="1"/>
          </p:nvPr>
        </p:nvSpPr>
        <p:spPr bwMode="auto">
          <a:xfrm>
            <a:off x="992188" y="3228975"/>
            <a:ext cx="7942262" cy="30607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A2A2DDE-F990-47E0-A23E-7816AEC68B0C}" type="slidenum">
              <a:rPr lang="en-US" smtClean="0"/>
              <a:pPr>
                <a:defRPr/>
              </a:pPr>
              <a:t>20</a:t>
            </a:fld>
            <a:endParaRPr lang="en-US" smtClean="0"/>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F448A1E-41C0-4588-A271-FC86C0B8B1BE}" type="slidenum">
              <a:rPr lang="en-US" smtClean="0"/>
              <a:pPr>
                <a:defRPr/>
              </a:pPr>
              <a:t>21</a:t>
            </a:fld>
            <a:endParaRPr lang="en-US" smtClean="0"/>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F67554B-B1D5-462A-AA96-C32C236A0D7F}" type="slidenum">
              <a:rPr lang="en-US" smtClean="0"/>
              <a:pPr>
                <a:defRPr/>
              </a:pPr>
              <a:t>22</a:t>
            </a:fld>
            <a:endParaRPr lang="en-US" smtClean="0"/>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13C2D53-4C09-4392-9BA9-C45041D2415F}" type="slidenum">
              <a:rPr lang="en-US" smtClean="0"/>
              <a:pPr>
                <a:defRPr/>
              </a:pPr>
              <a:t>23</a:t>
            </a:fld>
            <a:endParaRPr lang="en-US" smtClean="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D0CA284-8F69-48FE-9C24-0733252F8C8F}" type="slidenum">
              <a:rPr lang="en-US" smtClean="0"/>
              <a:pPr>
                <a:defRPr/>
              </a:pPr>
              <a:t>24</a:t>
            </a:fld>
            <a:endParaRPr lang="en-US" smtClean="0"/>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D745F85-CC0B-4BD9-9800-22C225B6B0E3}" type="slidenum">
              <a:rPr lang="en-US" smtClean="0"/>
              <a:pPr>
                <a:defRPr/>
              </a:pPr>
              <a:t>25</a:t>
            </a:fld>
            <a:endParaRPr lang="en-US" smtClean="0"/>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D57C1DF-71E0-4A56-89DF-64C7B67F1B94}" type="slidenum">
              <a:rPr lang="en-US" smtClean="0"/>
              <a:pPr>
                <a:defRPr/>
              </a:pPr>
              <a:t>26</a:t>
            </a:fld>
            <a:endParaRPr lang="en-US" smtClean="0"/>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EA06D3C-5F8A-4541-A423-9B6B4ABCCD3C}" type="slidenum">
              <a:rPr lang="en-US" smtClean="0"/>
              <a:pPr>
                <a:defRPr/>
              </a:pPr>
              <a:t>27</a:t>
            </a:fld>
            <a:endParaRPr lang="en-US" smtClean="0"/>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E6316D5-0D50-44A9-B018-A7871B35D7BE}" type="slidenum">
              <a:rPr lang="en-US" smtClean="0"/>
              <a:pPr>
                <a:defRPr/>
              </a:pPr>
              <a:t>28</a:t>
            </a:fld>
            <a:endParaRPr lang="en-US" smtClean="0"/>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A853DC1-FB06-4D46-B8D9-5265800552E1}" type="slidenum">
              <a:rPr lang="en-US" smtClean="0"/>
              <a:pPr>
                <a:defRPr/>
              </a:pPr>
              <a:t>30</a:t>
            </a:fld>
            <a:endParaRPr lang="en-US" smtClean="0"/>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A8B9115-7090-4282-907F-7117B7A3A034}" type="slidenum">
              <a:rPr lang="en-US" smtClean="0"/>
              <a:pPr>
                <a:defRPr/>
              </a:pPr>
              <a:t>3</a:t>
            </a:fld>
            <a:endParaRPr lang="en-US" smtClean="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020954F-E1F8-4A63-A3C6-FBEEEE12009B}" type="slidenum">
              <a:rPr lang="en-US" smtClean="0"/>
              <a:pPr>
                <a:defRPr/>
              </a:pPr>
              <a:t>31</a:t>
            </a:fld>
            <a:endParaRPr lang="en-US" smtClean="0"/>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0D6E04E-118F-4661-AD29-56DCE6E5B691}" type="slidenum">
              <a:rPr lang="en-US" smtClean="0"/>
              <a:pPr>
                <a:defRPr/>
              </a:pPr>
              <a:t>33</a:t>
            </a:fld>
            <a:endParaRPr lang="en-US" smtClean="0"/>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42CB419-2B32-453E-905C-59A4969D9689}" type="slidenum">
              <a:rPr lang="en-US" smtClean="0"/>
              <a:pPr>
                <a:defRPr/>
              </a:pPr>
              <a:t>37</a:t>
            </a:fld>
            <a:endParaRPr lang="en-US" smtClean="0"/>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C2CF943-51F3-413E-A930-8794D3969193}" type="slidenum">
              <a:rPr lang="en-US" smtClean="0"/>
              <a:pPr>
                <a:defRPr/>
              </a:pPr>
              <a:t>38</a:t>
            </a:fld>
            <a:endParaRPr lang="en-US" smtClean="0"/>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183D01B-37A1-42BA-85EF-DDAABA909A2B}" type="slidenum">
              <a:rPr lang="en-US" smtClean="0"/>
              <a:pPr>
                <a:defRPr/>
              </a:pPr>
              <a:t>39</a:t>
            </a:fld>
            <a:endParaRPr lang="en-US" smtClean="0"/>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2D07009-5884-44C1-ACCB-A5271AAF0362}" type="slidenum">
              <a:rPr lang="en-US" smtClean="0"/>
              <a:pPr>
                <a:defRPr/>
              </a:pPr>
              <a:t>40</a:t>
            </a:fld>
            <a:endParaRPr lang="en-US" smtClean="0"/>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618F450-10DF-414E-B3B2-7577F3EF605A}" type="slidenum">
              <a:rPr lang="en-US" smtClean="0"/>
              <a:pPr>
                <a:defRPr/>
              </a:pPr>
              <a:t>41</a:t>
            </a:fld>
            <a:endParaRPr lang="en-US" smtClean="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DFF5945-F534-4611-BE95-BF80B5E98B24}" type="slidenum">
              <a:rPr lang="en-US" smtClean="0"/>
              <a:pPr>
                <a:defRPr/>
              </a:pPr>
              <a:t>42</a:t>
            </a:fld>
            <a:endParaRPr lang="en-US" smtClean="0"/>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081BA2C-9386-4B3D-83D4-E5FBF6C81639}" type="slidenum">
              <a:rPr lang="en-US" smtClean="0"/>
              <a:pPr>
                <a:defRPr/>
              </a:pPr>
              <a:t>43</a:t>
            </a:fld>
            <a:endParaRPr lang="en-US" smtClean="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DA45470-223D-4D0A-B7E9-22C4BF534C08}" type="slidenum">
              <a:rPr lang="en-US" smtClean="0"/>
              <a:pPr>
                <a:defRPr/>
              </a:pPr>
              <a:t>44</a:t>
            </a:fld>
            <a:endParaRPr lang="en-US" smtClean="0"/>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B054620-2AC5-4DEB-BEEE-6692255DA47E}" type="slidenum">
              <a:rPr lang="en-US" smtClean="0"/>
              <a:pPr>
                <a:defRPr/>
              </a:pPr>
              <a:t>4</a:t>
            </a:fld>
            <a:endParaRPr lang="en-US" smtClean="0"/>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D67A82B-2005-465F-AA88-B8BFFE7770D0}" type="slidenum">
              <a:rPr lang="en-US" smtClean="0"/>
              <a:pPr>
                <a:defRPr/>
              </a:pPr>
              <a:t>45</a:t>
            </a:fld>
            <a:endParaRPr lang="en-US" smtClean="0"/>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4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870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651089C-C7B9-4EFD-8A0A-C53C933D7DAB}" type="slidenum">
              <a:rPr lang="en-GB" smtClean="0"/>
              <a:pPr>
                <a:defRPr/>
              </a:pPr>
              <a:t>49</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E6D25F0-6426-475C-9192-FB3F187D20FA}" type="slidenum">
              <a:rPr lang="en-US" smtClean="0"/>
              <a:pPr>
                <a:defRPr/>
              </a:pPr>
              <a:t>5</a:t>
            </a:fld>
            <a:endParaRPr lang="en-US" smtClean="0"/>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4768B9C-D1F9-4A5D-A1AA-1E34FA0D2865}" type="slidenum">
              <a:rPr lang="en-US" smtClean="0"/>
              <a:pPr>
                <a:defRPr/>
              </a:pPr>
              <a:t>6</a:t>
            </a:fld>
            <a:endParaRPr lang="en-US" smtClean="0"/>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401CE27-F832-4C56-873C-3A57DD916A48}" type="slidenum">
              <a:rPr lang="en-US" smtClean="0"/>
              <a:pPr>
                <a:defRPr/>
              </a:pPr>
              <a:t>7</a:t>
            </a:fld>
            <a:endParaRPr lang="en-US" smtClean="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67ACED2-5FF9-4BFA-A750-28BE7C6499F3}" type="slidenum">
              <a:rPr lang="en-US" smtClean="0"/>
              <a:pPr>
                <a:defRPr/>
              </a:pPr>
              <a:t>8</a:t>
            </a:fld>
            <a:endParaRPr lang="en-US" smtClean="0"/>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9C84D41-6AA3-4EAD-A51D-6DEDF6556B86}" type="slidenum">
              <a:rPr lang="en-US" smtClean="0"/>
              <a:pPr>
                <a:defRPr/>
              </a:pPr>
              <a:t>9</a:t>
            </a:fld>
            <a:endParaRPr lang="en-US" smtClean="0"/>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8B1CCDE-AF99-41A0-97BB-EEDA27B5A465}"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688344E-1319-4ADC-BB36-87E4D9BA904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4341618-1CEF-4FC3-AF65-8B3E43B9E86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9E38B94-3A18-4060-980E-9B9FE226E0E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F424916-68E7-4750-B71E-5DFC182226D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a:defRPr/>
            </a:lvl1pPr>
          </a:lstStyle>
          <a:p>
            <a:pPr>
              <a:defRPr/>
            </a:pPr>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A9E7F0E8-2402-4B81-BD71-78000B61B60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a:defRPr/>
            </a:lvl1pPr>
          </a:lstStyle>
          <a:p>
            <a:pPr>
              <a:defRPr/>
            </a:pPr>
            <a:endParaRPr lang="en-GB"/>
          </a:p>
        </p:txBody>
      </p:sp>
      <p:sp>
        <p:nvSpPr>
          <p:cNvPr id="8" name="Footer Placeholder 7"/>
          <p:cNvSpPr>
            <a:spLocks noGrp="1"/>
          </p:cNvSpPr>
          <p:nvPr>
            <p:ph type="ftr" sz="quarter" idx="11"/>
          </p:nvPr>
        </p:nvSpPr>
        <p:spPr/>
        <p:txBody>
          <a:bodyPr/>
          <a:lstStyle>
            <a:lvl1pPr>
              <a:defRPr/>
            </a:lvl1pPr>
          </a:lstStyle>
          <a:p>
            <a:pPr>
              <a:defRPr/>
            </a:pPr>
            <a:endParaRPr lang="en-GB"/>
          </a:p>
        </p:txBody>
      </p:sp>
      <p:sp>
        <p:nvSpPr>
          <p:cNvPr id="9" name="Slide Number Placeholder 8"/>
          <p:cNvSpPr>
            <a:spLocks noGrp="1"/>
          </p:cNvSpPr>
          <p:nvPr>
            <p:ph type="sldNum" sz="quarter" idx="12"/>
          </p:nvPr>
        </p:nvSpPr>
        <p:spPr/>
        <p:txBody>
          <a:bodyPr/>
          <a:lstStyle>
            <a:lvl1pPr>
              <a:defRPr/>
            </a:lvl1pPr>
          </a:lstStyle>
          <a:p>
            <a:pPr>
              <a:defRPr/>
            </a:pPr>
            <a:fld id="{3BDE02CD-3ACD-4DE3-8DE3-D0823C3253D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a:defRPr/>
            </a:lvl1pPr>
          </a:lstStyle>
          <a:p>
            <a:pPr>
              <a:defRPr/>
            </a:pPr>
            <a:endParaRPr lang="en-GB"/>
          </a:p>
        </p:txBody>
      </p:sp>
      <p:sp>
        <p:nvSpPr>
          <p:cNvPr id="4" name="Footer Placeholder 3"/>
          <p:cNvSpPr>
            <a:spLocks noGrp="1"/>
          </p:cNvSpPr>
          <p:nvPr>
            <p:ph type="ftr" sz="quarter" idx="11"/>
          </p:nvPr>
        </p:nvSpPr>
        <p:spPr/>
        <p:txBody>
          <a:bodyPr/>
          <a:lstStyle>
            <a:lvl1pPr>
              <a:defRPr/>
            </a:lvl1pPr>
          </a:lstStyle>
          <a:p>
            <a:pPr>
              <a:defRPr/>
            </a:pPr>
            <a:endParaRPr lang="en-GB"/>
          </a:p>
        </p:txBody>
      </p:sp>
      <p:sp>
        <p:nvSpPr>
          <p:cNvPr id="5" name="Slide Number Placeholder 4"/>
          <p:cNvSpPr>
            <a:spLocks noGrp="1"/>
          </p:cNvSpPr>
          <p:nvPr>
            <p:ph type="sldNum" sz="quarter" idx="12"/>
          </p:nvPr>
        </p:nvSpPr>
        <p:spPr/>
        <p:txBody>
          <a:bodyPr/>
          <a:lstStyle>
            <a:lvl1pPr>
              <a:defRPr/>
            </a:lvl1pPr>
          </a:lstStyle>
          <a:p>
            <a:pPr>
              <a:defRPr/>
            </a:pPr>
            <a:fld id="{A134D584-AD43-419E-B050-3AA172E3736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GB"/>
          </a:p>
        </p:txBody>
      </p:sp>
      <p:sp>
        <p:nvSpPr>
          <p:cNvPr id="3" name="Footer Placeholder 2"/>
          <p:cNvSpPr>
            <a:spLocks noGrp="1"/>
          </p:cNvSpPr>
          <p:nvPr>
            <p:ph type="ftr" sz="quarter" idx="11"/>
          </p:nvPr>
        </p:nvSpPr>
        <p:spPr/>
        <p:txBody>
          <a:bodyPr/>
          <a:lstStyle>
            <a:lvl1pPr>
              <a:defRPr/>
            </a:lvl1pPr>
          </a:lstStyle>
          <a:p>
            <a:pPr>
              <a:defRPr/>
            </a:pPr>
            <a:endParaRPr lang="en-GB"/>
          </a:p>
        </p:txBody>
      </p:sp>
      <p:sp>
        <p:nvSpPr>
          <p:cNvPr id="4" name="Slide Number Placeholder 3"/>
          <p:cNvSpPr>
            <a:spLocks noGrp="1"/>
          </p:cNvSpPr>
          <p:nvPr>
            <p:ph type="sldNum" sz="quarter" idx="12"/>
          </p:nvPr>
        </p:nvSpPr>
        <p:spPr/>
        <p:txBody>
          <a:bodyPr/>
          <a:lstStyle>
            <a:lvl1pPr>
              <a:defRPr/>
            </a:lvl1pPr>
          </a:lstStyle>
          <a:p>
            <a:pPr>
              <a:defRPr/>
            </a:pPr>
            <a:fld id="{964F5D04-463F-40FE-8B57-A955E813977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CDB25F54-D215-4440-9685-3A7EDF831E9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0ED0E4DF-8CF2-4A80-8435-3BD7E997F0B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E"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mn-cs"/>
              </a:defRPr>
            </a:lvl1pPr>
          </a:lstStyle>
          <a:p>
            <a:pPr>
              <a:defRPr/>
            </a:pPr>
            <a:fld id="{EE954E76-F690-4F59-BDAE-9B186CAFE2BE}" type="slidenum">
              <a:rPr lang="en-US"/>
              <a:pPr>
                <a:defRPr/>
              </a:pPr>
              <a:t>‹#›</a:t>
            </a:fld>
            <a:endParaRPr lang="en-US"/>
          </a:p>
        </p:txBody>
      </p:sp>
      <p:sp>
        <p:nvSpPr>
          <p:cNvPr id="7" name="Text Box 46"/>
          <p:cNvSpPr txBox="1">
            <a:spLocks noChangeArrowheads="1"/>
          </p:cNvSpPr>
          <p:nvPr userDrawn="1"/>
        </p:nvSpPr>
        <p:spPr bwMode="auto">
          <a:xfrm>
            <a:off x="6372225" y="6237288"/>
            <a:ext cx="2592388" cy="366712"/>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GB">
                <a:solidFill>
                  <a:schemeClr val="bg1"/>
                </a:solidFill>
                <a:effectDag name="">
                  <a:cont type="tree" name="">
                    <a:effect ref="fillLine"/>
                    <a:outerShdw dist="38100" dir="13500000" algn="br">
                      <a:srgbClr val="55AAFF"/>
                    </a:outerShdw>
                  </a:cont>
                  <a:cont type="tree" name="">
                    <a:effect ref="fillLine"/>
                    <a:outerShdw dist="38100" dir="2700000" algn="tl">
                      <a:srgbClr val="003D7A"/>
                    </a:outerShdw>
                  </a:cont>
                  <a:effect ref="fillLine"/>
                </a:effectDag>
                <a:latin typeface="Century Gothic" pitchFamily="34" charset="0"/>
                <a:cs typeface="+mn-cs"/>
              </a:rPr>
              <a:t>JJGrugan Consulting</a:t>
            </a:r>
          </a:p>
        </p:txBody>
      </p:sp>
    </p:spTree>
  </p:cSld>
  <p:clrMap bg1="lt1" tx1="dk1" bg2="lt2" tx2="dk2" accent1="accent1" accent2="accent2" accent3="accent3" accent4="accent4" accent5="accent5" accent6="accent6" hlink="hlink" folHlink="folHlink"/>
  <p:sldLayoutIdLst>
    <p:sldLayoutId id="2147484286" r:id="rId1"/>
    <p:sldLayoutId id="2147484287" r:id="rId2"/>
    <p:sldLayoutId id="2147484288" r:id="rId3"/>
    <p:sldLayoutId id="2147484289" r:id="rId4"/>
    <p:sldLayoutId id="2147484290" r:id="rId5"/>
    <p:sldLayoutId id="2147484291" r:id="rId6"/>
    <p:sldLayoutId id="2147484292" r:id="rId7"/>
    <p:sldLayoutId id="2147484293" r:id="rId8"/>
    <p:sldLayoutId id="2147484294" r:id="rId9"/>
    <p:sldLayoutId id="2147484295" r:id="rId10"/>
    <p:sldLayoutId id="214748429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www.localenterprise.ie/Discover-Business-Supports/Trading-Online-Voucher-Scheme-/2015-LEO-Online-Voucher-Application-Form.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www.newfrontiers.i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mailto:gillianbuckley@wdc.ie" TargetMode="External"/><Relationship Id="rId4" Type="http://schemas.openxmlformats.org/officeDocument/2006/relationships/hyperlink" Target="http://www.wdc.ie/wdc-investment-fund/micro-loan-fund/"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s://www.welfare.ie/en/" TargetMode="External"/><Relationship Id="rId4" Type="http://schemas.openxmlformats.org/officeDocument/2006/relationships/hyperlink" Target="http://www.welfare.ie/en/downloads/sw92.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7.jpeg"/><Relationship Id="rId4" Type="http://schemas.openxmlformats.org/officeDocument/2006/relationships/hyperlink" Target="https://www.welfare.ie/e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s://www.welfare.ie/e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revenue.ie/en/tax/it/leaflets/it15.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2.png"/><Relationship Id="rId4" Type="http://schemas.openxmlformats.org/officeDocument/2006/relationships/hyperlink" Target="http://www.futuremakers.i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artscouncil.ie/available-funding/" TargetMode="External"/><Relationship Id="rId5" Type="http://schemas.openxmlformats.org/officeDocument/2006/relationships/hyperlink" Target="https://onlineservices.artscouncil.ie/" TargetMode="Externa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hyperlink" Target="http://www.mycreativeedge.eu/wp-content/uploads/2016/03/creative-steps-2.0-app-form-in-pdf-for-download.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www.mycreativeedge.eu/wp-content/uploads/2016/04/creative-steps-2.0-app-form-in-word-for-download.docx" TargetMode="External"/><Relationship Id="rId5" Type="http://schemas.openxmlformats.org/officeDocument/2006/relationships/hyperlink" Target="http://www.mycreativeedge.eu/register/?loggedout=true" TargetMode="Externa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hyperlink" Target="http://creativeframe.eu/"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ec.europa.eu/culture/tools/culture-programme_en.htm" TargetMode="External"/><Relationship Id="rId2" Type="http://schemas.openxmlformats.org/officeDocument/2006/relationships/image" Target="../media/image31.jpeg"/><Relationship Id="rId1" Type="http://schemas.openxmlformats.org/officeDocument/2006/relationships/slideLayout" Target="../slideLayouts/slideLayout4.xml"/><Relationship Id="rId6" Type="http://schemas.openxmlformats.org/officeDocument/2006/relationships/hyperlink" Target="mailto:creative.europe@britishcouncil.org" TargetMode="External"/><Relationship Id="rId5" Type="http://schemas.openxmlformats.org/officeDocument/2006/relationships/hyperlink" Target="http://eacea.ec.europa.eu/creative-europe/funding_en" TargetMode="External"/><Relationship Id="rId4" Type="http://schemas.openxmlformats.org/officeDocument/2006/relationships/hyperlink" Target="http://www.creativeeuropeuk.eu/"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kickstarter.com/discover/places/galway-ie"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www.linkedfinance.com/" TargetMode="External"/><Relationship Id="rId5" Type="http://schemas.openxmlformats.org/officeDocument/2006/relationships/hyperlink" Target="http://fundit.ie/" TargetMode="External"/><Relationship Id="rId4" Type="http://schemas.openxmlformats.org/officeDocument/2006/relationships/hyperlink" Target="https://www.icrowdfund.ie/"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www.linkedfinance.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hyperlink" Target="mailto:orla@momentumconsulting.i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www.localenterprise.i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jpeg"/><Relationship Id="rId4" Type="http://schemas.openxmlformats.org/officeDocument/2006/relationships/hyperlink" Target="http://www.ibye.ie/"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15" descr="photo-1458570937094-8381d3a9535b.jpg"/>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13315" name="Rectangle 2"/>
          <p:cNvSpPr>
            <a:spLocks noGrp="1" noChangeArrowheads="1"/>
          </p:cNvSpPr>
          <p:nvPr>
            <p:ph type="title"/>
          </p:nvPr>
        </p:nvSpPr>
        <p:spPr>
          <a:xfrm>
            <a:off x="914400" y="71438"/>
            <a:ext cx="7658100" cy="1143000"/>
          </a:xfrm>
          <a:solidFill>
            <a:srgbClr val="00AEEF"/>
          </a:solidFill>
        </p:spPr>
        <p:txBody>
          <a:bodyPr/>
          <a:lstStyle/>
          <a:p>
            <a:pPr eaLnBrk="1" hangingPunct="1"/>
            <a:r>
              <a:rPr lang="en-GB" sz="6000" b="1" smtClean="0">
                <a:solidFill>
                  <a:schemeClr val="bg1"/>
                </a:solidFill>
              </a:rPr>
              <a:t>Funding for Creatives </a:t>
            </a:r>
            <a:endParaRPr lang="en-US" sz="6000" b="1" smtClean="0">
              <a:solidFill>
                <a:schemeClr val="bg1"/>
              </a:solidFill>
            </a:endParaRPr>
          </a:p>
        </p:txBody>
      </p:sp>
      <p:sp>
        <p:nvSpPr>
          <p:cNvPr id="13316" name="Rectangle 3"/>
          <p:cNvSpPr>
            <a:spLocks noGrp="1" noChangeArrowheads="1"/>
          </p:cNvSpPr>
          <p:nvPr>
            <p:ph idx="1"/>
          </p:nvPr>
        </p:nvSpPr>
        <p:spPr>
          <a:xfrm>
            <a:off x="-214313" y="5143500"/>
            <a:ext cx="9250363" cy="2571750"/>
          </a:xfrm>
        </p:spPr>
        <p:txBody>
          <a:bodyPr/>
          <a:lstStyle/>
          <a:p>
            <a:pPr eaLnBrk="1" hangingPunct="1">
              <a:buFont typeface="Arial" pitchFamily="34" charset="0"/>
              <a:buNone/>
            </a:pPr>
            <a:r>
              <a:rPr lang="en-GB" sz="3100" b="1" smtClean="0">
                <a:solidFill>
                  <a:schemeClr val="bg1"/>
                </a:solidFill>
              </a:rPr>
              <a:t>    To </a:t>
            </a:r>
            <a:r>
              <a:rPr lang="en-GB" sz="3100" b="1" u="sng" smtClean="0">
                <a:solidFill>
                  <a:schemeClr val="bg1"/>
                </a:solidFill>
              </a:rPr>
              <a:t>demystify</a:t>
            </a:r>
            <a:r>
              <a:rPr lang="en-GB" sz="3100" b="1" smtClean="0">
                <a:solidFill>
                  <a:schemeClr val="bg1"/>
                </a:solidFill>
              </a:rPr>
              <a:t> funding opportunities </a:t>
            </a:r>
            <a:br>
              <a:rPr lang="en-GB" sz="3100" b="1" smtClean="0">
                <a:solidFill>
                  <a:schemeClr val="bg1"/>
                </a:solidFill>
              </a:rPr>
            </a:br>
            <a:r>
              <a:rPr lang="en-GB" sz="3100" b="1" u="sng" smtClean="0">
                <a:solidFill>
                  <a:schemeClr val="bg1"/>
                </a:solidFill>
              </a:rPr>
              <a:t>Connect</a:t>
            </a:r>
            <a:r>
              <a:rPr lang="en-GB" sz="3100" b="1" smtClean="0">
                <a:solidFill>
                  <a:schemeClr val="bg1"/>
                </a:solidFill>
              </a:rPr>
              <a:t> you to the right opportunities </a:t>
            </a:r>
            <a:br>
              <a:rPr lang="en-GB" sz="3100" b="1" smtClean="0">
                <a:solidFill>
                  <a:schemeClr val="bg1"/>
                </a:solidFill>
              </a:rPr>
            </a:br>
            <a:r>
              <a:rPr lang="en-GB" sz="3100" b="1" smtClean="0">
                <a:solidFill>
                  <a:schemeClr val="bg1"/>
                </a:solidFill>
              </a:rPr>
              <a:t>Increase your chances of </a:t>
            </a:r>
            <a:r>
              <a:rPr lang="en-GB" sz="3100" b="1" u="sng" smtClean="0">
                <a:solidFill>
                  <a:schemeClr val="bg1"/>
                </a:solidFill>
              </a:rPr>
              <a:t>success</a:t>
            </a:r>
          </a:p>
          <a:p>
            <a:pPr eaLnBrk="1" hangingPunct="1">
              <a:lnSpc>
                <a:spcPct val="150000"/>
              </a:lnSpc>
            </a:pPr>
            <a:endParaRPr lang="en-GB" sz="3100" b="1" smtClean="0">
              <a:solidFill>
                <a:schemeClr val="bg1"/>
              </a:solidFill>
            </a:endParaRPr>
          </a:p>
          <a:p>
            <a:pPr eaLnBrk="1" hangingPunct="1">
              <a:lnSpc>
                <a:spcPct val="150000"/>
              </a:lnSpc>
              <a:buFont typeface="Arial" pitchFamily="34" charset="0"/>
              <a:buNone/>
            </a:pPr>
            <a:endParaRPr lang="en-GB" sz="3100" b="1" smtClean="0">
              <a:solidFill>
                <a:schemeClr val="bg1"/>
              </a:solidFill>
            </a:endParaRPr>
          </a:p>
          <a:p>
            <a:pPr eaLnBrk="1" hangingPunct="1">
              <a:lnSpc>
                <a:spcPct val="150000"/>
              </a:lnSpc>
            </a:pPr>
            <a:endParaRPr lang="en-US" sz="2800" smtClean="0">
              <a:solidFill>
                <a:schemeClr val="bg1"/>
              </a:solidFill>
            </a:endParaRPr>
          </a:p>
        </p:txBody>
      </p:sp>
      <p:sp>
        <p:nvSpPr>
          <p:cNvPr id="13317" name="AutoShape 10" descr="Image result for local enterprise office logo png"/>
          <p:cNvSpPr>
            <a:spLocks noChangeAspect="1" noChangeArrowheads="1"/>
          </p:cNvSpPr>
          <p:nvPr/>
        </p:nvSpPr>
        <p:spPr bwMode="auto">
          <a:xfrm>
            <a:off x="173038" y="-144463"/>
            <a:ext cx="304800" cy="304801"/>
          </a:xfrm>
          <a:prstGeom prst="rect">
            <a:avLst/>
          </a:prstGeom>
          <a:noFill/>
          <a:ln w="9525">
            <a:noFill/>
            <a:miter lim="800000"/>
            <a:headEnd/>
            <a:tailEnd/>
          </a:ln>
        </p:spPr>
        <p:txBody>
          <a:bodyPr/>
          <a:lstStyle/>
          <a:p>
            <a:endParaRPr lang="en-IE"/>
          </a:p>
        </p:txBody>
      </p:sp>
      <p:sp>
        <p:nvSpPr>
          <p:cNvPr id="13318" name="AutoShape 12" descr="Image result for local enterprise office logo png"/>
          <p:cNvSpPr>
            <a:spLocks noChangeAspect="1" noChangeArrowheads="1"/>
          </p:cNvSpPr>
          <p:nvPr/>
        </p:nvSpPr>
        <p:spPr bwMode="auto">
          <a:xfrm>
            <a:off x="173038" y="-144463"/>
            <a:ext cx="304800" cy="304801"/>
          </a:xfrm>
          <a:prstGeom prst="rect">
            <a:avLst/>
          </a:prstGeom>
          <a:noFill/>
          <a:ln w="9525">
            <a:noFill/>
            <a:miter lim="800000"/>
            <a:headEnd/>
            <a:tailEnd/>
          </a:ln>
        </p:spPr>
        <p:txBody>
          <a:bodyPr/>
          <a:lstStyle/>
          <a:p>
            <a:endParaRPr lang="en-IE"/>
          </a:p>
        </p:txBody>
      </p:sp>
      <p:pic>
        <p:nvPicPr>
          <p:cNvPr id="13319" name="Picture 16"/>
          <p:cNvPicPr>
            <a:picLocks noChangeAspect="1" noChangeArrowheads="1"/>
          </p:cNvPicPr>
          <p:nvPr/>
        </p:nvPicPr>
        <p:blipFill>
          <a:blip r:embed="rId4"/>
          <a:srcRect/>
          <a:stretch>
            <a:fillRect/>
          </a:stretch>
        </p:blipFill>
        <p:spPr bwMode="auto">
          <a:xfrm>
            <a:off x="6629400" y="5191125"/>
            <a:ext cx="2514600" cy="1666875"/>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descr="photo-1459623837994-06d03aa27b9b.jpg"/>
          <p:cNvPicPr>
            <a:picLocks noChangeAspect="1"/>
          </p:cNvPicPr>
          <p:nvPr/>
        </p:nvPicPr>
        <p:blipFill>
          <a:blip r:embed="rId3">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2531" name="Text Box 4"/>
          <p:cNvSpPr txBox="1">
            <a:spLocks noChangeArrowheads="1"/>
          </p:cNvSpPr>
          <p:nvPr/>
        </p:nvSpPr>
        <p:spPr bwMode="auto">
          <a:xfrm>
            <a:off x="323850" y="333375"/>
            <a:ext cx="8351838" cy="5740400"/>
          </a:xfrm>
          <a:prstGeom prst="rect">
            <a:avLst/>
          </a:prstGeom>
          <a:noFill/>
          <a:ln w="9525">
            <a:noFill/>
            <a:miter lim="800000"/>
            <a:headEnd/>
            <a:tailEnd/>
          </a:ln>
        </p:spPr>
        <p:txBody>
          <a:bodyPr>
            <a:spAutoFit/>
          </a:bodyPr>
          <a:lstStyle/>
          <a:p>
            <a:pPr>
              <a:spcBef>
                <a:spcPct val="50000"/>
              </a:spcBef>
            </a:pPr>
            <a:r>
              <a:rPr lang="en-US" sz="2800" b="1">
                <a:latin typeface="Calibri" pitchFamily="34" charset="0"/>
                <a:ea typeface="Aharoni"/>
                <a:cs typeface="Aharoni"/>
              </a:rPr>
              <a:t>OTHER SUPPORTS </a:t>
            </a:r>
          </a:p>
          <a:p>
            <a:pPr>
              <a:spcBef>
                <a:spcPct val="50000"/>
              </a:spcBef>
            </a:pPr>
            <a:r>
              <a:rPr lang="en-US" sz="2800" b="1">
                <a:latin typeface="Calibri" pitchFamily="34" charset="0"/>
                <a:ea typeface="Aharoni"/>
                <a:cs typeface="Aharoni"/>
              </a:rPr>
              <a:t>WORTH TAPPING INTO ….</a:t>
            </a:r>
          </a:p>
          <a:p>
            <a:pPr algn="ctr">
              <a:spcBef>
                <a:spcPct val="50000"/>
              </a:spcBef>
            </a:pPr>
            <a:endParaRPr lang="en-IE" sz="2000" b="1">
              <a:latin typeface="Calibri" pitchFamily="34" charset="0"/>
            </a:endParaRPr>
          </a:p>
          <a:p>
            <a:r>
              <a:rPr lang="en-IE" sz="2400" b="1">
                <a:latin typeface="Calibri" pitchFamily="34" charset="0"/>
              </a:rPr>
              <a:t>MENTORING </a:t>
            </a:r>
          </a:p>
          <a:p>
            <a:r>
              <a:rPr lang="en-IE" sz="2400">
                <a:latin typeface="Calibri" pitchFamily="34" charset="0"/>
              </a:rPr>
              <a:t>A panel of business specialists – finance, marketing, technical etc. who contributes independent, informed observation and advice to aid decision making.</a:t>
            </a:r>
          </a:p>
          <a:p>
            <a:endParaRPr lang="en-IE" sz="2400">
              <a:latin typeface="Calibri" pitchFamily="34" charset="0"/>
            </a:endParaRPr>
          </a:p>
          <a:p>
            <a:r>
              <a:rPr lang="en-IE" sz="2400" b="1">
                <a:latin typeface="Calibri" pitchFamily="34" charset="0"/>
              </a:rPr>
              <a:t>Who Qualifies?</a:t>
            </a:r>
            <a:endParaRPr lang="en-IE" sz="2400">
              <a:latin typeface="Calibri" pitchFamily="34" charset="0"/>
            </a:endParaRPr>
          </a:p>
          <a:p>
            <a:r>
              <a:rPr lang="en-IE" sz="2400">
                <a:latin typeface="Calibri" pitchFamily="34" charset="0"/>
              </a:rPr>
              <a:t>The Mentor Programme is open to both new and existing businesses located within the LEO region.</a:t>
            </a:r>
          </a:p>
          <a:p>
            <a:endParaRPr lang="en-IE" sz="2400">
              <a:latin typeface="Calibri" pitchFamily="34" charset="0"/>
            </a:endParaRPr>
          </a:p>
          <a:p>
            <a:r>
              <a:rPr lang="en-IE" sz="2400">
                <a:latin typeface="Calibri" pitchFamily="34" charset="0"/>
              </a:rPr>
              <a:t> </a:t>
            </a:r>
            <a:endParaRPr lang="en-US">
              <a:latin typeface="Calibri" pitchFamily="34" charset="0"/>
            </a:endParaRPr>
          </a:p>
          <a:p>
            <a:pPr>
              <a:spcBef>
                <a:spcPct val="50000"/>
              </a:spcBef>
            </a:pPr>
            <a:endParaRPr lang="en-US">
              <a:latin typeface="Calibri" pitchFamily="34" charset="0"/>
            </a:endParaRPr>
          </a:p>
        </p:txBody>
      </p:sp>
      <p:pic>
        <p:nvPicPr>
          <p:cNvPr id="22532" name="Picture 2" descr="logo LEO"/>
          <p:cNvPicPr>
            <a:picLocks noChangeAspect="1" noChangeArrowheads="1"/>
          </p:cNvPicPr>
          <p:nvPr/>
        </p:nvPicPr>
        <p:blipFill>
          <a:blip r:embed="rId4"/>
          <a:srcRect/>
          <a:stretch>
            <a:fillRect/>
          </a:stretch>
        </p:blipFill>
        <p:spPr bwMode="auto">
          <a:xfrm>
            <a:off x="5148263" y="260350"/>
            <a:ext cx="3371850" cy="1085850"/>
          </a:xfrm>
          <a:prstGeom prst="rect">
            <a:avLst/>
          </a:prstGeom>
          <a:noFill/>
          <a:ln w="9525">
            <a:noFill/>
            <a:miter lim="800000"/>
            <a:headEnd/>
            <a:tailEnd/>
          </a:ln>
        </p:spPr>
      </p:pic>
    </p:spTree>
  </p:cSld>
  <p:clrMapOvr>
    <a:masterClrMapping/>
  </p:clrMapOvr>
  <p:transition advClick="0" advTm="3341"/>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descr="photo-1459623837994-06d03aa27b9b.jpg"/>
          <p:cNvPicPr>
            <a:picLocks noChangeAspect="1"/>
          </p:cNvPicPr>
          <p:nvPr/>
        </p:nvPicPr>
        <p:blipFill>
          <a:blip r:embed="rId3">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0483" name="Text Box 4"/>
          <p:cNvSpPr txBox="1">
            <a:spLocks noChangeArrowheads="1"/>
          </p:cNvSpPr>
          <p:nvPr/>
        </p:nvSpPr>
        <p:spPr bwMode="auto">
          <a:xfrm>
            <a:off x="323850" y="333375"/>
            <a:ext cx="8351838" cy="8016875"/>
          </a:xfrm>
          <a:prstGeom prst="rect">
            <a:avLst/>
          </a:prstGeom>
          <a:noFill/>
          <a:ln w="9525">
            <a:noFill/>
            <a:miter lim="800000"/>
            <a:headEnd/>
            <a:tailEnd/>
          </a:ln>
        </p:spPr>
        <p:txBody>
          <a:bodyPr>
            <a:spAutoFit/>
          </a:bodyPr>
          <a:lstStyle/>
          <a:p>
            <a:pPr>
              <a:spcBef>
                <a:spcPct val="50000"/>
              </a:spcBef>
              <a:defRPr/>
            </a:pPr>
            <a:r>
              <a:rPr lang="en-US" sz="2800" b="1" dirty="0">
                <a:latin typeface="Calibri" pitchFamily="34" charset="0"/>
                <a:ea typeface="Aharoni"/>
                <a:cs typeface="Aharoni"/>
              </a:rPr>
              <a:t>ONLINE TRADING VOUCHER</a:t>
            </a:r>
          </a:p>
          <a:p>
            <a:pPr algn="ctr">
              <a:spcBef>
                <a:spcPct val="50000"/>
              </a:spcBef>
              <a:defRPr/>
            </a:pPr>
            <a:endParaRPr lang="en-IE" sz="2000" b="1" dirty="0">
              <a:latin typeface="Calibri" pitchFamily="34" charset="0"/>
            </a:endParaRPr>
          </a:p>
          <a:p>
            <a:pPr algn="ctr">
              <a:spcBef>
                <a:spcPct val="50000"/>
              </a:spcBef>
              <a:defRPr/>
            </a:pPr>
            <a:endParaRPr lang="en-IE" sz="2000" b="1" dirty="0">
              <a:latin typeface="Calibri" pitchFamily="34" charset="0"/>
            </a:endParaRPr>
          </a:p>
          <a:p>
            <a:pPr>
              <a:defRPr/>
            </a:pPr>
            <a:r>
              <a:rPr lang="en-IE" sz="2600" dirty="0">
                <a:latin typeface="+mn-lt"/>
              </a:rPr>
              <a:t>Applicant business must be </a:t>
            </a:r>
            <a:r>
              <a:rPr lang="en-IE" sz="2600" u="sng" dirty="0">
                <a:latin typeface="+mn-lt"/>
              </a:rPr>
              <a:t>registered and trading for at least 12 months;</a:t>
            </a:r>
            <a:endParaRPr lang="en-IE" sz="2600" dirty="0">
              <a:latin typeface="+mn-lt"/>
            </a:endParaRPr>
          </a:p>
          <a:p>
            <a:pPr>
              <a:defRPr/>
            </a:pPr>
            <a:r>
              <a:rPr lang="en-IE" sz="2600" dirty="0">
                <a:latin typeface="+mn-lt"/>
              </a:rPr>
              <a:t>Vouchers are available to a maximum value of €2,500 or 50% of eligible expenditure (exclusive of VAT), whichever is the lesser;</a:t>
            </a:r>
          </a:p>
          <a:p>
            <a:pPr>
              <a:defRPr/>
            </a:pPr>
            <a:r>
              <a:rPr lang="en-IE" sz="2600" dirty="0">
                <a:latin typeface="+mn-lt"/>
              </a:rPr>
              <a:t>Must attend an information session</a:t>
            </a:r>
          </a:p>
          <a:p>
            <a:pPr>
              <a:defRPr/>
            </a:pPr>
            <a:r>
              <a:rPr lang="en-IE" sz="2600" dirty="0">
                <a:latin typeface="+mn-lt"/>
              </a:rPr>
              <a:t>Voucher approval must be gained prior to incurring any expense;</a:t>
            </a:r>
          </a:p>
          <a:p>
            <a:pPr>
              <a:defRPr/>
            </a:pPr>
            <a:r>
              <a:rPr lang="en-IE" sz="2600" dirty="0">
                <a:latin typeface="+mn-lt"/>
              </a:rPr>
              <a:t>Own labour is not an eligible expense;</a:t>
            </a:r>
          </a:p>
          <a:p>
            <a:pPr>
              <a:defRPr/>
            </a:pPr>
            <a:r>
              <a:rPr lang="en-IE" sz="2600" dirty="0">
                <a:latin typeface="+mn-lt"/>
              </a:rPr>
              <a:t>Third party costs only will be considered.</a:t>
            </a:r>
          </a:p>
          <a:p>
            <a:pPr>
              <a:defRPr/>
            </a:pPr>
            <a:endParaRPr lang="en-IE" sz="2600" dirty="0">
              <a:latin typeface="+mn-lt"/>
            </a:endParaRPr>
          </a:p>
          <a:p>
            <a:pPr>
              <a:defRPr/>
            </a:pPr>
            <a:r>
              <a:rPr lang="en-IE" sz="2000" dirty="0">
                <a:latin typeface="+mn-lt"/>
                <a:hlinkClick r:id="rId4"/>
              </a:rPr>
              <a:t>https://www.localenterprise.ie/Discover-Business-Supports/Trading-Online-Voucher-Scheme-/2015-LEO-Online-Voucher-Application-Form.pdf</a:t>
            </a:r>
            <a:r>
              <a:rPr lang="en-IE" sz="2000" dirty="0">
                <a:latin typeface="+mn-lt"/>
              </a:rPr>
              <a:t> </a:t>
            </a:r>
          </a:p>
          <a:p>
            <a:pPr>
              <a:defRPr/>
            </a:pPr>
            <a:endParaRPr lang="en-IE" sz="2600" dirty="0">
              <a:latin typeface="+mn-lt"/>
            </a:endParaRPr>
          </a:p>
          <a:p>
            <a:pPr>
              <a:defRPr/>
            </a:pPr>
            <a:endParaRPr lang="en-IE" sz="2400" dirty="0">
              <a:latin typeface="Calibri" pitchFamily="34" charset="0"/>
            </a:endParaRPr>
          </a:p>
          <a:p>
            <a:pPr>
              <a:defRPr/>
            </a:pPr>
            <a:r>
              <a:rPr lang="en-IE" sz="2400" dirty="0">
                <a:latin typeface="Calibri" pitchFamily="34" charset="0"/>
              </a:rPr>
              <a:t> </a:t>
            </a:r>
            <a:endParaRPr lang="en-US" dirty="0">
              <a:latin typeface="Calibri" pitchFamily="34" charset="0"/>
            </a:endParaRPr>
          </a:p>
          <a:p>
            <a:pPr>
              <a:spcBef>
                <a:spcPct val="50000"/>
              </a:spcBef>
              <a:defRPr/>
            </a:pPr>
            <a:endParaRPr lang="en-US" dirty="0">
              <a:latin typeface="Calibri" pitchFamily="34" charset="0"/>
            </a:endParaRPr>
          </a:p>
        </p:txBody>
      </p:sp>
      <p:pic>
        <p:nvPicPr>
          <p:cNvPr id="23556" name="Picture 2" descr="logo LEO"/>
          <p:cNvPicPr>
            <a:picLocks noChangeAspect="1" noChangeArrowheads="1"/>
          </p:cNvPicPr>
          <p:nvPr/>
        </p:nvPicPr>
        <p:blipFill>
          <a:blip r:embed="rId5"/>
          <a:srcRect/>
          <a:stretch>
            <a:fillRect/>
          </a:stretch>
        </p:blipFill>
        <p:spPr bwMode="auto">
          <a:xfrm>
            <a:off x="5508625" y="260350"/>
            <a:ext cx="3371850" cy="1085850"/>
          </a:xfrm>
          <a:prstGeom prst="rect">
            <a:avLst/>
          </a:prstGeom>
          <a:noFill/>
          <a:ln w="9525">
            <a:noFill/>
            <a:miter lim="800000"/>
            <a:headEnd/>
            <a:tailEnd/>
          </a:ln>
        </p:spPr>
      </p:pic>
    </p:spTree>
  </p:cSld>
  <p:clrMapOvr>
    <a:masterClrMapping/>
  </p:clrMapOvr>
  <p:transition advClick="0" advTm="3341"/>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descr="photo-1459623837994-06d03aa27b9b.jpg"/>
          <p:cNvPicPr>
            <a:picLocks noChangeAspect="1"/>
          </p:cNvPicPr>
          <p:nvPr/>
        </p:nvPicPr>
        <p:blipFill>
          <a:blip r:embed="rId3">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0483" name="Text Box 4"/>
          <p:cNvSpPr txBox="1">
            <a:spLocks noChangeArrowheads="1"/>
          </p:cNvSpPr>
          <p:nvPr/>
        </p:nvSpPr>
        <p:spPr bwMode="auto">
          <a:xfrm>
            <a:off x="323850" y="333375"/>
            <a:ext cx="8351838" cy="7094538"/>
          </a:xfrm>
          <a:prstGeom prst="rect">
            <a:avLst/>
          </a:prstGeom>
          <a:noFill/>
          <a:ln w="9525">
            <a:noFill/>
            <a:miter lim="800000"/>
            <a:headEnd/>
            <a:tailEnd/>
          </a:ln>
        </p:spPr>
        <p:txBody>
          <a:bodyPr>
            <a:spAutoFit/>
          </a:bodyPr>
          <a:lstStyle/>
          <a:p>
            <a:pPr>
              <a:spcBef>
                <a:spcPct val="50000"/>
              </a:spcBef>
              <a:defRPr/>
            </a:pPr>
            <a:r>
              <a:rPr lang="en-US" sz="2800" b="1" dirty="0">
                <a:latin typeface="Calibri" pitchFamily="34" charset="0"/>
                <a:ea typeface="Aharoni"/>
                <a:cs typeface="Aharoni"/>
              </a:rPr>
              <a:t>ONLINE TRADING VOUCHER</a:t>
            </a:r>
          </a:p>
          <a:p>
            <a:pPr algn="ctr">
              <a:spcBef>
                <a:spcPct val="50000"/>
              </a:spcBef>
              <a:defRPr/>
            </a:pPr>
            <a:endParaRPr lang="en-IE" sz="2000" b="1" dirty="0">
              <a:latin typeface="Calibri" pitchFamily="34" charset="0"/>
            </a:endParaRPr>
          </a:p>
          <a:p>
            <a:pPr>
              <a:buFont typeface="Arial" pitchFamily="34" charset="0"/>
              <a:buChar char="•"/>
              <a:defRPr/>
            </a:pPr>
            <a:r>
              <a:rPr lang="en-IE" sz="2300" dirty="0">
                <a:latin typeface="+mn-lt"/>
              </a:rPr>
              <a:t>IT consultation;</a:t>
            </a:r>
          </a:p>
          <a:p>
            <a:pPr>
              <a:buFont typeface="Arial" pitchFamily="34" charset="0"/>
              <a:buChar char="•"/>
              <a:defRPr/>
            </a:pPr>
            <a:r>
              <a:rPr lang="en-IE" sz="2300" dirty="0">
                <a:latin typeface="+mn-lt"/>
              </a:rPr>
              <a:t>Development or upgrade of an e-commerce website;</a:t>
            </a:r>
          </a:p>
          <a:p>
            <a:pPr>
              <a:buFont typeface="Arial" pitchFamily="34" charset="0"/>
              <a:buChar char="•"/>
              <a:defRPr/>
            </a:pPr>
            <a:r>
              <a:rPr lang="en-IE" sz="2300" dirty="0">
                <a:latin typeface="+mn-lt"/>
              </a:rPr>
              <a:t>Implementing Online payments or booking systems;</a:t>
            </a:r>
          </a:p>
          <a:p>
            <a:pPr>
              <a:buFont typeface="Arial" pitchFamily="34" charset="0"/>
              <a:buChar char="•"/>
              <a:defRPr/>
            </a:pPr>
            <a:r>
              <a:rPr lang="en-IE" sz="2300" dirty="0">
                <a:latin typeface="+mn-lt"/>
              </a:rPr>
              <a:t>Purchase of Internet related software;</a:t>
            </a:r>
          </a:p>
          <a:p>
            <a:pPr>
              <a:buFont typeface="Arial" pitchFamily="34" charset="0"/>
              <a:buChar char="•"/>
              <a:defRPr/>
            </a:pPr>
            <a:r>
              <a:rPr lang="en-IE" sz="2300" dirty="0">
                <a:latin typeface="+mn-lt"/>
              </a:rPr>
              <a:t>Purchase of online advertising (this purchase cannot make up any more than 30% of approved Voucher costs and can only be drawn down in one payment phase);</a:t>
            </a:r>
          </a:p>
          <a:p>
            <a:pPr>
              <a:buFont typeface="Arial" pitchFamily="34" charset="0"/>
              <a:buChar char="•"/>
              <a:defRPr/>
            </a:pPr>
            <a:r>
              <a:rPr lang="en-IE" sz="2300" dirty="0">
                <a:latin typeface="+mn-lt"/>
              </a:rPr>
              <a:t>Developing an app (or multiplatform </a:t>
            </a:r>
            <a:r>
              <a:rPr lang="en-IE" sz="2300" dirty="0" err="1">
                <a:latin typeface="+mn-lt"/>
              </a:rPr>
              <a:t>webpages</a:t>
            </a:r>
            <a:r>
              <a:rPr lang="en-IE" sz="2300" dirty="0">
                <a:latin typeface="+mn-lt"/>
              </a:rPr>
              <a:t>);</a:t>
            </a:r>
          </a:p>
          <a:p>
            <a:pPr>
              <a:buFont typeface="Arial" pitchFamily="34" charset="0"/>
              <a:buChar char="•"/>
              <a:defRPr/>
            </a:pPr>
            <a:r>
              <a:rPr lang="en-IE" sz="2300" dirty="0">
                <a:latin typeface="+mn-lt"/>
              </a:rPr>
              <a:t>Implementing a digital marketing strategy i.e. Social media marketing;</a:t>
            </a:r>
          </a:p>
          <a:p>
            <a:pPr>
              <a:buFont typeface="Arial" pitchFamily="34" charset="0"/>
              <a:buChar char="•"/>
              <a:defRPr/>
            </a:pPr>
            <a:r>
              <a:rPr lang="en-IE" sz="2300" dirty="0">
                <a:latin typeface="+mn-lt"/>
              </a:rPr>
              <a:t>Consultation with ICT experts for early stage adopters of online strategy;</a:t>
            </a:r>
          </a:p>
          <a:p>
            <a:pPr>
              <a:buFont typeface="Arial" pitchFamily="34" charset="0"/>
              <a:buChar char="•"/>
              <a:defRPr/>
            </a:pPr>
            <a:r>
              <a:rPr lang="en-IE" sz="2300" dirty="0">
                <a:latin typeface="+mn-lt"/>
              </a:rPr>
              <a:t>Training/skills development specifically to establish and manage an on-line trading activity.</a:t>
            </a:r>
          </a:p>
          <a:p>
            <a:pPr>
              <a:defRPr/>
            </a:pPr>
            <a:endParaRPr lang="en-IE" sz="2400" dirty="0">
              <a:latin typeface="Calibri" pitchFamily="34" charset="0"/>
            </a:endParaRPr>
          </a:p>
          <a:p>
            <a:pPr>
              <a:defRPr/>
            </a:pPr>
            <a:r>
              <a:rPr lang="en-IE" sz="2400" dirty="0">
                <a:latin typeface="Calibri" pitchFamily="34" charset="0"/>
              </a:rPr>
              <a:t> </a:t>
            </a:r>
            <a:endParaRPr lang="en-US" dirty="0">
              <a:latin typeface="Calibri" pitchFamily="34" charset="0"/>
            </a:endParaRPr>
          </a:p>
          <a:p>
            <a:pPr>
              <a:spcBef>
                <a:spcPct val="50000"/>
              </a:spcBef>
              <a:defRPr/>
            </a:pPr>
            <a:endParaRPr lang="en-US" dirty="0">
              <a:latin typeface="Calibri" pitchFamily="34" charset="0"/>
            </a:endParaRPr>
          </a:p>
        </p:txBody>
      </p:sp>
      <p:pic>
        <p:nvPicPr>
          <p:cNvPr id="24580" name="Picture 2" descr="logo LEO"/>
          <p:cNvPicPr>
            <a:picLocks noChangeAspect="1" noChangeArrowheads="1"/>
          </p:cNvPicPr>
          <p:nvPr/>
        </p:nvPicPr>
        <p:blipFill>
          <a:blip r:embed="rId4"/>
          <a:srcRect/>
          <a:stretch>
            <a:fillRect/>
          </a:stretch>
        </p:blipFill>
        <p:spPr bwMode="auto">
          <a:xfrm>
            <a:off x="5508625" y="260350"/>
            <a:ext cx="3371850" cy="1085850"/>
          </a:xfrm>
          <a:prstGeom prst="rect">
            <a:avLst/>
          </a:prstGeom>
          <a:noFill/>
          <a:ln w="9525">
            <a:noFill/>
            <a:miter lim="800000"/>
            <a:headEnd/>
            <a:tailEnd/>
          </a:ln>
        </p:spPr>
      </p:pic>
    </p:spTree>
  </p:cSld>
  <p:clrMapOvr>
    <a:masterClrMapping/>
  </p:clrMapOvr>
  <p:transition advClick="0" advTm="3341"/>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descr="photo-1459623837994-06d03aa27b9b.jpg"/>
          <p:cNvPicPr>
            <a:picLocks noChangeAspect="1"/>
          </p:cNvPicPr>
          <p:nvPr/>
        </p:nvPicPr>
        <p:blipFill>
          <a:blip r:embed="rId3">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0483" name="Text Box 4"/>
          <p:cNvSpPr txBox="1">
            <a:spLocks noChangeArrowheads="1"/>
          </p:cNvSpPr>
          <p:nvPr/>
        </p:nvSpPr>
        <p:spPr bwMode="auto">
          <a:xfrm>
            <a:off x="323850" y="333375"/>
            <a:ext cx="8351838" cy="7186613"/>
          </a:xfrm>
          <a:prstGeom prst="rect">
            <a:avLst/>
          </a:prstGeom>
          <a:noFill/>
          <a:ln w="9525">
            <a:noFill/>
            <a:miter lim="800000"/>
            <a:headEnd/>
            <a:tailEnd/>
          </a:ln>
        </p:spPr>
        <p:txBody>
          <a:bodyPr>
            <a:spAutoFit/>
          </a:bodyPr>
          <a:lstStyle/>
          <a:p>
            <a:pPr>
              <a:defRPr/>
            </a:pPr>
            <a:r>
              <a:rPr lang="en-IE" sz="2400" b="1" i="1" dirty="0"/>
              <a:t>New Frontiers Programme</a:t>
            </a:r>
          </a:p>
          <a:p>
            <a:pPr>
              <a:defRPr/>
            </a:pPr>
            <a:endParaRPr lang="en-IE" sz="2400" b="1" dirty="0"/>
          </a:p>
          <a:p>
            <a:pPr>
              <a:defRPr/>
            </a:pPr>
            <a:r>
              <a:rPr lang="en-IE" sz="2200" dirty="0">
                <a:latin typeface="+mn-lt"/>
              </a:rPr>
              <a:t>New Frontiers is Enterprise Ireland’s national entrepreneur development programme for innovative, early-stage start-ups. The Programme is run by Institutes of Technology and is a three-phased programme, based in 14 campus incubation centres across the country. Each year, New Frontiers funds 150 companies.</a:t>
            </a:r>
          </a:p>
          <a:p>
            <a:pPr>
              <a:defRPr/>
            </a:pPr>
            <a:endParaRPr lang="en-IE" sz="2200" dirty="0">
              <a:latin typeface="+mn-lt"/>
            </a:endParaRPr>
          </a:p>
          <a:p>
            <a:pPr>
              <a:defRPr/>
            </a:pPr>
            <a:r>
              <a:rPr lang="en-IE" sz="2200" dirty="0">
                <a:latin typeface="+mn-lt"/>
              </a:rPr>
              <a:t>You need to prove you can run a sustainable new business, trade internationally, create employment. </a:t>
            </a:r>
          </a:p>
          <a:p>
            <a:pPr>
              <a:defRPr/>
            </a:pPr>
            <a:endParaRPr lang="en-IE" sz="2200" dirty="0">
              <a:latin typeface="+mn-lt"/>
            </a:endParaRPr>
          </a:p>
          <a:p>
            <a:pPr>
              <a:defRPr/>
            </a:pPr>
            <a:r>
              <a:rPr lang="en-IE" sz="2200" b="1" dirty="0">
                <a:latin typeface="+mn-lt"/>
              </a:rPr>
              <a:t>Main Benefits of this Programme</a:t>
            </a:r>
          </a:p>
          <a:p>
            <a:pPr>
              <a:defRPr/>
            </a:pPr>
            <a:r>
              <a:rPr lang="en-IE" sz="2200" dirty="0">
                <a:latin typeface="+mn-lt"/>
              </a:rPr>
              <a:t>De-risk your business model</a:t>
            </a:r>
          </a:p>
          <a:p>
            <a:pPr>
              <a:defRPr/>
            </a:pPr>
            <a:r>
              <a:rPr lang="en-IE" sz="2200" dirty="0">
                <a:latin typeface="+mn-lt"/>
              </a:rPr>
              <a:t>€15,000 tax-free grant (in phase 2)</a:t>
            </a:r>
          </a:p>
          <a:p>
            <a:pPr>
              <a:defRPr/>
            </a:pPr>
            <a:r>
              <a:rPr lang="en-IE" sz="2200" dirty="0">
                <a:latin typeface="+mn-lt"/>
              </a:rPr>
              <a:t>No equity taken from your business</a:t>
            </a:r>
          </a:p>
          <a:p>
            <a:pPr>
              <a:defRPr/>
            </a:pPr>
            <a:r>
              <a:rPr lang="en-IE" sz="2200" dirty="0">
                <a:latin typeface="+mn-lt"/>
              </a:rPr>
              <a:t>Hot-desk and incubation facilities</a:t>
            </a:r>
          </a:p>
          <a:p>
            <a:pPr>
              <a:defRPr/>
            </a:pPr>
            <a:r>
              <a:rPr lang="en-IE" sz="2200" dirty="0">
                <a:latin typeface="+mn-lt"/>
              </a:rPr>
              <a:t>Introduction to government &amp; private investment opportunities</a:t>
            </a:r>
          </a:p>
          <a:p>
            <a:pPr>
              <a:defRPr/>
            </a:pPr>
            <a:endParaRPr lang="en-IE" sz="2200" dirty="0">
              <a:latin typeface="+mn-lt"/>
            </a:endParaRPr>
          </a:p>
          <a:p>
            <a:pPr>
              <a:defRPr/>
            </a:pPr>
            <a:r>
              <a:rPr lang="en-IE" sz="2200" dirty="0">
                <a:latin typeface="+mn-lt"/>
                <a:hlinkClick r:id="rId4"/>
              </a:rPr>
              <a:t>http://www.newfrontiers.ie/</a:t>
            </a:r>
            <a:r>
              <a:rPr lang="en-IE" sz="2200" dirty="0">
                <a:latin typeface="+mn-lt"/>
              </a:rPr>
              <a:t> </a:t>
            </a:r>
            <a:r>
              <a:rPr lang="en-IE" sz="2200" i="1" dirty="0">
                <a:latin typeface="+mn-lt"/>
              </a:rPr>
              <a:t> </a:t>
            </a:r>
            <a:endParaRPr lang="en-IE" sz="2200" dirty="0">
              <a:latin typeface="+mn-lt"/>
            </a:endParaRPr>
          </a:p>
          <a:p>
            <a:pPr>
              <a:spcBef>
                <a:spcPct val="50000"/>
              </a:spcBef>
              <a:defRPr/>
            </a:pPr>
            <a:endParaRPr lang="en-US" sz="2600" dirty="0">
              <a:latin typeface="+mn-lt"/>
              <a:ea typeface="Aharoni"/>
              <a:cs typeface="Aharoni"/>
            </a:endParaRPr>
          </a:p>
        </p:txBody>
      </p:sp>
      <p:pic>
        <p:nvPicPr>
          <p:cNvPr id="25604" name="Picture 2" descr="New Frontiers">
            <a:hlinkClick r:id="rId4" tooltip="New Frontiers"/>
          </p:cNvPr>
          <p:cNvPicPr>
            <a:picLocks noChangeAspect="1" noChangeArrowheads="1"/>
          </p:cNvPicPr>
          <p:nvPr/>
        </p:nvPicPr>
        <p:blipFill>
          <a:blip r:embed="rId5"/>
          <a:srcRect/>
          <a:stretch>
            <a:fillRect/>
          </a:stretch>
        </p:blipFill>
        <p:spPr bwMode="auto">
          <a:xfrm>
            <a:off x="6516688" y="115888"/>
            <a:ext cx="2381250" cy="885825"/>
          </a:xfrm>
          <a:prstGeom prst="rect">
            <a:avLst/>
          </a:prstGeom>
          <a:noFill/>
          <a:ln w="9525">
            <a:noFill/>
            <a:miter lim="800000"/>
            <a:headEnd/>
            <a:tailEnd/>
          </a:ln>
        </p:spPr>
      </p:pic>
    </p:spTree>
  </p:cSld>
  <p:clrMapOvr>
    <a:masterClrMapping/>
  </p:clrMapOvr>
  <p:transition advClick="0" advTm="3341"/>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hoto-1432888498266-38ffec3eaf0a.jpg"/>
          <p:cNvPicPr>
            <a:picLocks noChangeAspect="1"/>
          </p:cNvPicPr>
          <p:nvPr/>
        </p:nvPicPr>
        <p:blipFill>
          <a:blip r:embed="rId3" cstate="print">
            <a:duotone>
              <a:schemeClr val="bg2">
                <a:shade val="45000"/>
                <a:satMod val="135000"/>
              </a:schemeClr>
              <a:prstClr val="white"/>
            </a:duotone>
          </a:blip>
          <a:stretch>
            <a:fillRect/>
          </a:stretch>
        </p:blipFill>
        <p:spPr>
          <a:xfrm>
            <a:off x="0" y="0"/>
            <a:ext cx="9144000" cy="6857999"/>
          </a:xfrm>
          <a:prstGeom prst="rect">
            <a:avLst/>
          </a:prstGeom>
        </p:spPr>
      </p:pic>
      <p:sp>
        <p:nvSpPr>
          <p:cNvPr id="26627" name="Text Box 4"/>
          <p:cNvSpPr txBox="1">
            <a:spLocks noChangeArrowheads="1"/>
          </p:cNvSpPr>
          <p:nvPr/>
        </p:nvSpPr>
        <p:spPr bwMode="auto">
          <a:xfrm>
            <a:off x="250825" y="188913"/>
            <a:ext cx="8353425" cy="1784350"/>
          </a:xfrm>
          <a:prstGeom prst="rect">
            <a:avLst/>
          </a:prstGeom>
          <a:noFill/>
          <a:ln w="9525">
            <a:noFill/>
            <a:miter lim="800000"/>
            <a:headEnd/>
            <a:tailEnd/>
          </a:ln>
        </p:spPr>
        <p:txBody>
          <a:bodyPr>
            <a:spAutoFit/>
          </a:bodyPr>
          <a:lstStyle/>
          <a:p>
            <a:pPr>
              <a:spcBef>
                <a:spcPct val="50000"/>
              </a:spcBef>
            </a:pPr>
            <a:r>
              <a:rPr lang="en-US" sz="2800" b="1">
                <a:latin typeface="Calibri" pitchFamily="34" charset="0"/>
                <a:ea typeface="Aharoni"/>
                <a:cs typeface="Aharoni"/>
              </a:rPr>
              <a:t>JUST AROUND THE CORNER -  LEADER </a:t>
            </a:r>
          </a:p>
          <a:p>
            <a:pPr algn="ctr">
              <a:spcBef>
                <a:spcPct val="50000"/>
              </a:spcBef>
            </a:pPr>
            <a:endParaRPr lang="en-IE" sz="2000" b="1">
              <a:latin typeface="Calibri" pitchFamily="34" charset="0"/>
            </a:endParaRPr>
          </a:p>
          <a:p>
            <a:endParaRPr lang="en-IE" sz="100" b="1">
              <a:latin typeface="Calibri" pitchFamily="34" charset="0"/>
            </a:endParaRPr>
          </a:p>
          <a:p>
            <a:r>
              <a:rPr lang="en-IE" sz="2400" b="1">
                <a:latin typeface="Calibri" pitchFamily="34" charset="0"/>
              </a:rPr>
              <a:t>It is expected that LEADER will fund..</a:t>
            </a:r>
            <a:endParaRPr lang="en-IE" sz="2400">
              <a:latin typeface="Calibri" pitchFamily="34" charset="0"/>
            </a:endParaRPr>
          </a:p>
          <a:p>
            <a:pPr>
              <a:spcBef>
                <a:spcPct val="50000"/>
              </a:spcBef>
            </a:pPr>
            <a:endParaRPr lang="en-US">
              <a:solidFill>
                <a:srgbClr val="006136"/>
              </a:solidFill>
              <a:latin typeface="Calibri" pitchFamily="34" charset="0"/>
            </a:endParaRPr>
          </a:p>
        </p:txBody>
      </p:sp>
      <p:pic>
        <p:nvPicPr>
          <p:cNvPr id="26628" name="Picture 7" descr="http://www.dergisle.com/wp-content/uploads/LEADER-logo-Jul09-32.jpg"/>
          <p:cNvPicPr>
            <a:picLocks noChangeAspect="1" noChangeArrowheads="1"/>
          </p:cNvPicPr>
          <p:nvPr/>
        </p:nvPicPr>
        <p:blipFill>
          <a:blip r:embed="rId4" cstate="screen"/>
          <a:srcRect/>
          <a:stretch>
            <a:fillRect/>
          </a:stretch>
        </p:blipFill>
        <p:spPr bwMode="auto">
          <a:xfrm>
            <a:off x="7143750" y="214313"/>
            <a:ext cx="1776413" cy="1646237"/>
          </a:xfrm>
          <a:prstGeom prst="rect">
            <a:avLst/>
          </a:prstGeom>
          <a:noFill/>
          <a:ln w="9525">
            <a:noFill/>
            <a:miter lim="800000"/>
            <a:headEnd/>
            <a:tailEnd/>
          </a:ln>
        </p:spPr>
      </p:pic>
      <p:pic>
        <p:nvPicPr>
          <p:cNvPr id="26629" name="Picture 6"/>
          <p:cNvPicPr>
            <a:picLocks noChangeAspect="1" noChangeArrowheads="1"/>
          </p:cNvPicPr>
          <p:nvPr/>
        </p:nvPicPr>
        <p:blipFill>
          <a:blip r:embed="rId5"/>
          <a:srcRect/>
          <a:stretch>
            <a:fillRect/>
          </a:stretch>
        </p:blipFill>
        <p:spPr bwMode="auto">
          <a:xfrm>
            <a:off x="179388" y="2133600"/>
            <a:ext cx="8570912" cy="3887788"/>
          </a:xfrm>
          <a:prstGeom prst="rect">
            <a:avLst/>
          </a:prstGeom>
          <a:noFill/>
          <a:ln w="9525">
            <a:noFill/>
            <a:miter lim="800000"/>
            <a:headEnd/>
            <a:tailEnd/>
          </a:ln>
        </p:spPr>
      </p:pic>
      <p:sp>
        <p:nvSpPr>
          <p:cNvPr id="26630" name="Rectangle 6"/>
          <p:cNvSpPr>
            <a:spLocks noChangeArrowheads="1"/>
          </p:cNvSpPr>
          <p:nvPr/>
        </p:nvSpPr>
        <p:spPr bwMode="auto">
          <a:xfrm>
            <a:off x="250825" y="6165850"/>
            <a:ext cx="8813800" cy="338138"/>
          </a:xfrm>
          <a:prstGeom prst="rect">
            <a:avLst/>
          </a:prstGeom>
          <a:noFill/>
          <a:ln w="9525">
            <a:noFill/>
            <a:miter lim="800000"/>
            <a:headEnd/>
            <a:tailEnd/>
          </a:ln>
        </p:spPr>
        <p:txBody>
          <a:bodyPr wrap="none">
            <a:spAutoFit/>
          </a:bodyPr>
          <a:lstStyle/>
          <a:p>
            <a:r>
              <a:rPr lang="en-IE" sz="1600"/>
              <a:t>Each County has a Local Development Strategy which may have differing priorities </a:t>
            </a:r>
          </a:p>
        </p:txBody>
      </p:sp>
    </p:spTree>
  </p:cSld>
  <p:clrMapOvr>
    <a:masterClrMapping/>
  </p:clrMapOvr>
  <p:transition advClick="0" advTm="3341"/>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hoto-1432888498266-38ffec3eaf0a.jpg"/>
          <p:cNvPicPr>
            <a:picLocks noChangeAspect="1"/>
          </p:cNvPicPr>
          <p:nvPr/>
        </p:nvPicPr>
        <p:blipFill>
          <a:blip r:embed="rId3" cstate="print">
            <a:duotone>
              <a:schemeClr val="bg2">
                <a:shade val="45000"/>
                <a:satMod val="135000"/>
              </a:schemeClr>
              <a:prstClr val="white"/>
            </a:duotone>
          </a:blip>
          <a:stretch>
            <a:fillRect/>
          </a:stretch>
        </p:blipFill>
        <p:spPr>
          <a:xfrm>
            <a:off x="0" y="0"/>
            <a:ext cx="9144000" cy="6857999"/>
          </a:xfrm>
          <a:prstGeom prst="rect">
            <a:avLst/>
          </a:prstGeom>
        </p:spPr>
      </p:pic>
      <p:sp>
        <p:nvSpPr>
          <p:cNvPr id="23555" name="Text Box 4"/>
          <p:cNvSpPr txBox="1">
            <a:spLocks noChangeArrowheads="1"/>
          </p:cNvSpPr>
          <p:nvPr/>
        </p:nvSpPr>
        <p:spPr bwMode="auto">
          <a:xfrm>
            <a:off x="250825" y="188913"/>
            <a:ext cx="8353425" cy="6556375"/>
          </a:xfrm>
          <a:prstGeom prst="rect">
            <a:avLst/>
          </a:prstGeom>
          <a:noFill/>
          <a:ln w="9525">
            <a:noFill/>
            <a:miter lim="800000"/>
            <a:headEnd/>
            <a:tailEnd/>
          </a:ln>
        </p:spPr>
        <p:txBody>
          <a:bodyPr>
            <a:spAutoFit/>
          </a:bodyPr>
          <a:lstStyle/>
          <a:p>
            <a:pPr>
              <a:spcBef>
                <a:spcPct val="50000"/>
              </a:spcBef>
              <a:defRPr/>
            </a:pPr>
            <a:r>
              <a:rPr lang="en-US" sz="2800" b="1" dirty="0">
                <a:latin typeface="Calibri" pitchFamily="34" charset="0"/>
                <a:ea typeface="Aharoni"/>
                <a:cs typeface="Aharoni"/>
              </a:rPr>
              <a:t>JUST AROUND THE CORNER -  LEADER </a:t>
            </a:r>
          </a:p>
          <a:p>
            <a:pPr algn="ctr">
              <a:spcBef>
                <a:spcPct val="50000"/>
              </a:spcBef>
              <a:defRPr/>
            </a:pPr>
            <a:endParaRPr lang="en-IE" sz="2000" b="1" dirty="0">
              <a:latin typeface="Calibri" pitchFamily="34" charset="0"/>
            </a:endParaRPr>
          </a:p>
          <a:p>
            <a:pPr>
              <a:defRPr/>
            </a:pPr>
            <a:endParaRPr lang="en-IE" sz="100" b="1" dirty="0">
              <a:latin typeface="Calibri" pitchFamily="34" charset="0"/>
            </a:endParaRPr>
          </a:p>
          <a:p>
            <a:pPr>
              <a:defRPr/>
            </a:pPr>
            <a:r>
              <a:rPr lang="en-IE" sz="2400" b="1" dirty="0">
                <a:latin typeface="Calibri" pitchFamily="34" charset="0"/>
              </a:rPr>
              <a:t>Worth noting ..</a:t>
            </a:r>
          </a:p>
          <a:p>
            <a:pPr>
              <a:defRPr/>
            </a:pPr>
            <a:endParaRPr lang="en-IE" sz="2400" b="1" dirty="0">
              <a:latin typeface="Calibri" pitchFamily="34" charset="0"/>
            </a:endParaRPr>
          </a:p>
          <a:p>
            <a:pPr>
              <a:defRPr/>
            </a:pPr>
            <a:r>
              <a:rPr lang="en-IE" sz="2600" dirty="0">
                <a:latin typeface="+mn-lt"/>
              </a:rPr>
              <a:t>No repayability</a:t>
            </a:r>
          </a:p>
          <a:p>
            <a:pPr>
              <a:defRPr/>
            </a:pPr>
            <a:r>
              <a:rPr lang="en-IE" sz="2600" dirty="0">
                <a:latin typeface="+mn-lt"/>
              </a:rPr>
              <a:t>Funds are more limited than previous Leader programme</a:t>
            </a:r>
          </a:p>
          <a:p>
            <a:pPr>
              <a:defRPr/>
            </a:pPr>
            <a:r>
              <a:rPr lang="en-IE" sz="2600" dirty="0">
                <a:latin typeface="+mn-lt"/>
              </a:rPr>
              <a:t>*Still being finalised but ....</a:t>
            </a:r>
          </a:p>
          <a:p>
            <a:pPr lvl="1">
              <a:buFont typeface="Arial" pitchFamily="34" charset="0"/>
              <a:buChar char="•"/>
              <a:defRPr/>
            </a:pPr>
            <a:r>
              <a:rPr lang="en-IE" sz="2600" dirty="0">
                <a:latin typeface="+mn-lt"/>
              </a:rPr>
              <a:t>     Maximum grant rate of up private promoters is 50%</a:t>
            </a:r>
          </a:p>
          <a:p>
            <a:pPr lvl="1">
              <a:buFont typeface="Arial" pitchFamily="34" charset="0"/>
              <a:buChar char="•"/>
              <a:defRPr/>
            </a:pPr>
            <a:r>
              <a:rPr lang="en-IE" sz="2600" dirty="0">
                <a:latin typeface="+mn-lt"/>
              </a:rPr>
              <a:t>     Up to 75% for community organisations</a:t>
            </a:r>
          </a:p>
          <a:p>
            <a:pPr marL="895350" lvl="1" indent="-438150">
              <a:buFont typeface="Arial" pitchFamily="34" charset="0"/>
              <a:buChar char="•"/>
              <a:defRPr/>
            </a:pPr>
            <a:r>
              <a:rPr lang="en-IE" sz="2600" dirty="0">
                <a:latin typeface="+mn-lt"/>
              </a:rPr>
              <a:t>Training activities may be funded up to 100% - very useful for creative network development </a:t>
            </a:r>
          </a:p>
          <a:p>
            <a:pPr lvl="1">
              <a:buFont typeface="Arial" pitchFamily="34" charset="0"/>
              <a:buChar char="•"/>
              <a:defRPr/>
            </a:pPr>
            <a:r>
              <a:rPr lang="en-IE" sz="2600" dirty="0">
                <a:latin typeface="+mn-lt"/>
              </a:rPr>
              <a:t>     Benefit in kind may also be used.</a:t>
            </a:r>
          </a:p>
          <a:p>
            <a:pPr lvl="1">
              <a:buFont typeface="Arial" pitchFamily="34" charset="0"/>
              <a:buChar char="•"/>
              <a:defRPr/>
            </a:pPr>
            <a:endParaRPr lang="en-IE" sz="2600" dirty="0">
              <a:latin typeface="+mn-lt"/>
            </a:endParaRPr>
          </a:p>
          <a:p>
            <a:pPr lvl="1">
              <a:buFont typeface="Arial" pitchFamily="34" charset="0"/>
              <a:buChar char="•"/>
              <a:defRPr/>
            </a:pPr>
            <a:r>
              <a:rPr lang="en-IE" sz="2600" dirty="0">
                <a:latin typeface="+mn-lt"/>
              </a:rPr>
              <a:t>Watch this space for roll out – September 2016 ?</a:t>
            </a:r>
          </a:p>
          <a:p>
            <a:pPr lvl="1">
              <a:buFont typeface="Arial" pitchFamily="34" charset="0"/>
              <a:buChar char="•"/>
              <a:defRPr/>
            </a:pPr>
            <a:r>
              <a:rPr lang="en-IE" sz="2600" dirty="0">
                <a:latin typeface="+mn-lt"/>
              </a:rPr>
              <a:t>Expressions of interest</a:t>
            </a:r>
          </a:p>
          <a:p>
            <a:pPr>
              <a:spcBef>
                <a:spcPct val="50000"/>
              </a:spcBef>
              <a:defRPr/>
            </a:pPr>
            <a:endParaRPr lang="en-US" dirty="0">
              <a:solidFill>
                <a:srgbClr val="006136"/>
              </a:solidFill>
              <a:latin typeface="Calibri" pitchFamily="34" charset="0"/>
            </a:endParaRPr>
          </a:p>
        </p:txBody>
      </p:sp>
      <p:pic>
        <p:nvPicPr>
          <p:cNvPr id="27652" name="Picture 7" descr="http://www.dergisle.com/wp-content/uploads/LEADER-logo-Jul09-32.jpg"/>
          <p:cNvPicPr>
            <a:picLocks noChangeAspect="1" noChangeArrowheads="1"/>
          </p:cNvPicPr>
          <p:nvPr/>
        </p:nvPicPr>
        <p:blipFill>
          <a:blip r:embed="rId4" cstate="screen"/>
          <a:srcRect/>
          <a:stretch>
            <a:fillRect/>
          </a:stretch>
        </p:blipFill>
        <p:spPr bwMode="auto">
          <a:xfrm>
            <a:off x="7143750" y="214313"/>
            <a:ext cx="1776413" cy="1646237"/>
          </a:xfrm>
          <a:prstGeom prst="rect">
            <a:avLst/>
          </a:prstGeom>
          <a:noFill/>
          <a:ln w="9525">
            <a:noFill/>
            <a:miter lim="800000"/>
            <a:headEnd/>
            <a:tailEnd/>
          </a:ln>
        </p:spPr>
      </p:pic>
    </p:spTree>
  </p:cSld>
  <p:clrMapOvr>
    <a:masterClrMapping/>
  </p:clrMapOvr>
  <p:transition advClick="0" advTm="3341"/>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descr="photo-1444069788560-6ae1deb4c0d4.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8675" name="Text Box 4"/>
          <p:cNvSpPr txBox="1">
            <a:spLocks noChangeArrowheads="1"/>
          </p:cNvSpPr>
          <p:nvPr/>
        </p:nvSpPr>
        <p:spPr bwMode="auto">
          <a:xfrm>
            <a:off x="323850" y="333375"/>
            <a:ext cx="8351838" cy="3124200"/>
          </a:xfrm>
          <a:prstGeom prst="rect">
            <a:avLst/>
          </a:prstGeom>
          <a:noFill/>
          <a:ln w="9525">
            <a:noFill/>
            <a:miter lim="800000"/>
            <a:headEnd/>
            <a:tailEnd/>
          </a:ln>
        </p:spPr>
        <p:txBody>
          <a:bodyPr>
            <a:spAutoFit/>
          </a:bodyPr>
          <a:lstStyle/>
          <a:p>
            <a:pPr>
              <a:spcBef>
                <a:spcPct val="50000"/>
              </a:spcBef>
            </a:pPr>
            <a:r>
              <a:rPr lang="en-US" sz="2800" b="1">
                <a:solidFill>
                  <a:schemeClr val="bg1"/>
                </a:solidFill>
                <a:latin typeface="Calibri" pitchFamily="34" charset="0"/>
                <a:ea typeface="Aharoni"/>
                <a:cs typeface="Aharoni"/>
              </a:rPr>
              <a:t>FIND IT HARD TO RAISE MATCH FUNDING ?</a:t>
            </a:r>
          </a:p>
          <a:p>
            <a:pPr>
              <a:spcBef>
                <a:spcPct val="50000"/>
              </a:spcBef>
            </a:pPr>
            <a:r>
              <a:rPr lang="en-US" sz="2800" b="1">
                <a:solidFill>
                  <a:schemeClr val="bg1"/>
                </a:solidFill>
                <a:latin typeface="Calibri" pitchFamily="34" charset="0"/>
                <a:ea typeface="Aharoni"/>
                <a:cs typeface="Aharoni"/>
              </a:rPr>
              <a:t>REJECTED BY THE BANK?</a:t>
            </a:r>
          </a:p>
          <a:p>
            <a:pPr algn="ctr">
              <a:spcBef>
                <a:spcPct val="50000"/>
              </a:spcBef>
            </a:pPr>
            <a:endParaRPr lang="en-IE" sz="2000" b="1">
              <a:solidFill>
                <a:schemeClr val="bg1"/>
              </a:solidFill>
              <a:latin typeface="Calibri" pitchFamily="34" charset="0"/>
            </a:endParaRPr>
          </a:p>
          <a:p>
            <a:endParaRPr lang="en-IE" sz="100" b="1">
              <a:solidFill>
                <a:schemeClr val="bg1"/>
              </a:solidFill>
              <a:latin typeface="Calibri" pitchFamily="34" charset="0"/>
            </a:endParaRPr>
          </a:p>
          <a:p>
            <a:endParaRPr lang="en-IE" sz="2400" b="1">
              <a:solidFill>
                <a:schemeClr val="bg1"/>
              </a:solidFill>
              <a:latin typeface="Calibri" pitchFamily="34" charset="0"/>
            </a:endParaRPr>
          </a:p>
          <a:p>
            <a:endParaRPr lang="en-IE" sz="2400" b="1">
              <a:solidFill>
                <a:schemeClr val="bg1"/>
              </a:solidFill>
              <a:latin typeface="Calibri" pitchFamily="34" charset="0"/>
            </a:endParaRPr>
          </a:p>
          <a:p>
            <a:endParaRPr lang="en-IE" sz="2400" b="1">
              <a:solidFill>
                <a:schemeClr val="bg1"/>
              </a:solidFill>
              <a:latin typeface="Calibri" pitchFamily="34" charset="0"/>
            </a:endParaRPr>
          </a:p>
          <a:p>
            <a:endParaRPr lang="en-US" b="1">
              <a:solidFill>
                <a:schemeClr val="bg1"/>
              </a:solidFill>
              <a:latin typeface="Calibri" pitchFamily="34" charset="0"/>
            </a:endParaRPr>
          </a:p>
        </p:txBody>
      </p:sp>
      <p:sp>
        <p:nvSpPr>
          <p:cNvPr id="28676" name="Rectangle 6"/>
          <p:cNvSpPr>
            <a:spLocks noChangeArrowheads="1"/>
          </p:cNvSpPr>
          <p:nvPr/>
        </p:nvSpPr>
        <p:spPr bwMode="auto">
          <a:xfrm>
            <a:off x="323850" y="2924175"/>
            <a:ext cx="8280400" cy="2678113"/>
          </a:xfrm>
          <a:prstGeom prst="rect">
            <a:avLst/>
          </a:prstGeom>
          <a:noFill/>
          <a:ln w="9525">
            <a:noFill/>
            <a:miter lim="800000"/>
            <a:headEnd/>
            <a:tailEnd/>
          </a:ln>
        </p:spPr>
        <p:txBody>
          <a:bodyPr>
            <a:spAutoFit/>
          </a:bodyPr>
          <a:lstStyle/>
          <a:p>
            <a:r>
              <a:rPr lang="en-IE" sz="2800">
                <a:solidFill>
                  <a:schemeClr val="bg1"/>
                </a:solidFill>
                <a:latin typeface="Calibri" pitchFamily="34" charset="0"/>
              </a:rPr>
              <a:t>Can really recommend http://microfinanceireland.ie/</a:t>
            </a:r>
          </a:p>
          <a:p>
            <a:r>
              <a:rPr lang="en-IE" sz="2800">
                <a:solidFill>
                  <a:schemeClr val="bg1"/>
                </a:solidFill>
                <a:latin typeface="Calibri" pitchFamily="34" charset="0"/>
              </a:rPr>
              <a:t>Targeted at start-up or growing microenterprises across all industry sectors (includes retail)</a:t>
            </a:r>
          </a:p>
          <a:p>
            <a:r>
              <a:rPr lang="en-IE" sz="2800">
                <a:solidFill>
                  <a:schemeClr val="bg1"/>
                </a:solidFill>
                <a:latin typeface="Calibri" pitchFamily="34" charset="0"/>
              </a:rPr>
              <a:t>Provide unsecured business loans of €2,000 to €25,000 for commercially viable proposals that have been declined bank credit.</a:t>
            </a:r>
          </a:p>
        </p:txBody>
      </p:sp>
      <p:pic>
        <p:nvPicPr>
          <p:cNvPr id="28677" name="Picture 2"/>
          <p:cNvPicPr>
            <a:picLocks noChangeAspect="1" noChangeArrowheads="1"/>
          </p:cNvPicPr>
          <p:nvPr/>
        </p:nvPicPr>
        <p:blipFill>
          <a:blip r:embed="rId4"/>
          <a:srcRect/>
          <a:stretch>
            <a:fillRect/>
          </a:stretch>
        </p:blipFill>
        <p:spPr bwMode="auto">
          <a:xfrm>
            <a:off x="2700338" y="1557338"/>
            <a:ext cx="3281362" cy="1152525"/>
          </a:xfrm>
          <a:prstGeom prst="rect">
            <a:avLst/>
          </a:prstGeom>
          <a:noFill/>
          <a:ln w="9525">
            <a:noFill/>
            <a:miter lim="800000"/>
            <a:headEnd/>
            <a:tailEnd/>
          </a:ln>
        </p:spPr>
      </p:pic>
    </p:spTree>
  </p:cSld>
  <p:clrMapOvr>
    <a:masterClrMapping/>
  </p:clrMapOvr>
  <p:transition advClick="0" advTm="3341"/>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7" descr="photo-1444069788560-6ae1deb4c0d4.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9699" name="Text Box 4"/>
          <p:cNvSpPr txBox="1">
            <a:spLocks noChangeArrowheads="1"/>
          </p:cNvSpPr>
          <p:nvPr/>
        </p:nvSpPr>
        <p:spPr bwMode="auto">
          <a:xfrm>
            <a:off x="323850" y="333375"/>
            <a:ext cx="8351838" cy="3124200"/>
          </a:xfrm>
          <a:prstGeom prst="rect">
            <a:avLst/>
          </a:prstGeom>
          <a:noFill/>
          <a:ln w="9525">
            <a:noFill/>
            <a:miter lim="800000"/>
            <a:headEnd/>
            <a:tailEnd/>
          </a:ln>
        </p:spPr>
        <p:txBody>
          <a:bodyPr>
            <a:spAutoFit/>
          </a:bodyPr>
          <a:lstStyle/>
          <a:p>
            <a:pPr>
              <a:spcBef>
                <a:spcPct val="50000"/>
              </a:spcBef>
            </a:pPr>
            <a:r>
              <a:rPr lang="en-US" sz="2800" b="1">
                <a:solidFill>
                  <a:schemeClr val="bg1"/>
                </a:solidFill>
                <a:latin typeface="Calibri" pitchFamily="34" charset="0"/>
                <a:ea typeface="Aharoni"/>
                <a:cs typeface="Aharoni"/>
              </a:rPr>
              <a:t>FIND IT HARD TO RAISE MATCH FUNDING ?</a:t>
            </a:r>
          </a:p>
          <a:p>
            <a:pPr>
              <a:spcBef>
                <a:spcPct val="50000"/>
              </a:spcBef>
            </a:pPr>
            <a:r>
              <a:rPr lang="en-US" sz="2800" b="1">
                <a:solidFill>
                  <a:schemeClr val="bg1"/>
                </a:solidFill>
                <a:latin typeface="Calibri" pitchFamily="34" charset="0"/>
                <a:ea typeface="Aharoni"/>
                <a:cs typeface="Aharoni"/>
              </a:rPr>
              <a:t>REJECTED BY THE BANK?</a:t>
            </a:r>
          </a:p>
          <a:p>
            <a:pPr algn="ctr">
              <a:spcBef>
                <a:spcPct val="50000"/>
              </a:spcBef>
            </a:pPr>
            <a:endParaRPr lang="en-IE" sz="2000" b="1">
              <a:solidFill>
                <a:schemeClr val="bg1"/>
              </a:solidFill>
              <a:latin typeface="Calibri" pitchFamily="34" charset="0"/>
            </a:endParaRPr>
          </a:p>
          <a:p>
            <a:endParaRPr lang="en-IE" sz="100" b="1">
              <a:solidFill>
                <a:schemeClr val="bg1"/>
              </a:solidFill>
              <a:latin typeface="Calibri" pitchFamily="34" charset="0"/>
            </a:endParaRPr>
          </a:p>
          <a:p>
            <a:endParaRPr lang="en-IE" sz="2400" b="1">
              <a:solidFill>
                <a:schemeClr val="bg1"/>
              </a:solidFill>
              <a:latin typeface="Calibri" pitchFamily="34" charset="0"/>
            </a:endParaRPr>
          </a:p>
          <a:p>
            <a:endParaRPr lang="en-IE" sz="2400" b="1">
              <a:solidFill>
                <a:schemeClr val="bg1"/>
              </a:solidFill>
              <a:latin typeface="Calibri" pitchFamily="34" charset="0"/>
            </a:endParaRPr>
          </a:p>
          <a:p>
            <a:endParaRPr lang="en-IE" sz="2400" b="1">
              <a:solidFill>
                <a:schemeClr val="bg1"/>
              </a:solidFill>
              <a:latin typeface="Calibri" pitchFamily="34" charset="0"/>
            </a:endParaRPr>
          </a:p>
          <a:p>
            <a:endParaRPr lang="en-US" b="1">
              <a:solidFill>
                <a:schemeClr val="bg1"/>
              </a:solidFill>
              <a:latin typeface="Calibri" pitchFamily="34" charset="0"/>
            </a:endParaRPr>
          </a:p>
        </p:txBody>
      </p:sp>
      <p:sp>
        <p:nvSpPr>
          <p:cNvPr id="29700" name="Rectangle 6"/>
          <p:cNvSpPr>
            <a:spLocks noChangeArrowheads="1"/>
          </p:cNvSpPr>
          <p:nvPr/>
        </p:nvSpPr>
        <p:spPr bwMode="auto">
          <a:xfrm>
            <a:off x="323850" y="1844675"/>
            <a:ext cx="8280400" cy="3970338"/>
          </a:xfrm>
          <a:prstGeom prst="rect">
            <a:avLst/>
          </a:prstGeom>
          <a:noFill/>
          <a:ln w="9525">
            <a:noFill/>
            <a:miter lim="800000"/>
            <a:headEnd/>
            <a:tailEnd/>
          </a:ln>
        </p:spPr>
        <p:txBody>
          <a:bodyPr>
            <a:spAutoFit/>
          </a:bodyPr>
          <a:lstStyle/>
          <a:p>
            <a:r>
              <a:rPr lang="en-IE" sz="2800">
                <a:solidFill>
                  <a:schemeClr val="bg1"/>
                </a:solidFill>
                <a:latin typeface="Calibri" pitchFamily="34" charset="0"/>
              </a:rPr>
              <a:t>Based on business plan –everything comes back to the business plan </a:t>
            </a:r>
          </a:p>
          <a:p>
            <a:r>
              <a:rPr lang="en-IE" sz="2800">
                <a:solidFill>
                  <a:schemeClr val="bg1"/>
                </a:solidFill>
                <a:latin typeface="Calibri" pitchFamily="34" charset="0"/>
              </a:rPr>
              <a:t>Term from 3 to 5 years</a:t>
            </a:r>
          </a:p>
          <a:p>
            <a:r>
              <a:rPr lang="en-IE" sz="2800">
                <a:solidFill>
                  <a:schemeClr val="bg1"/>
                </a:solidFill>
                <a:latin typeface="Calibri" pitchFamily="34" charset="0"/>
              </a:rPr>
              <a:t>Reduced Interest Rate 7.5% (7.8% APR) for LEO clients</a:t>
            </a:r>
          </a:p>
          <a:p>
            <a:r>
              <a:rPr lang="en-IE" sz="2800">
                <a:solidFill>
                  <a:schemeClr val="bg1"/>
                </a:solidFill>
                <a:latin typeface="Calibri" pitchFamily="34" charset="0"/>
              </a:rPr>
              <a:t>Flexibility on repayment terms</a:t>
            </a:r>
          </a:p>
          <a:p>
            <a:endParaRPr lang="en-IE" sz="2800">
              <a:solidFill>
                <a:schemeClr val="bg1"/>
              </a:solidFill>
              <a:latin typeface="Calibri" pitchFamily="34" charset="0"/>
            </a:endParaRPr>
          </a:p>
          <a:p>
            <a:r>
              <a:rPr lang="en-IE" sz="2800">
                <a:solidFill>
                  <a:schemeClr val="bg1"/>
                </a:solidFill>
                <a:latin typeface="Calibri" pitchFamily="34" charset="0"/>
              </a:rPr>
              <a:t>Successful applicants</a:t>
            </a:r>
          </a:p>
          <a:p>
            <a:r>
              <a:rPr lang="en-IE" sz="2800">
                <a:solidFill>
                  <a:schemeClr val="bg1"/>
                </a:solidFill>
                <a:latin typeface="Calibri" pitchFamily="34" charset="0"/>
              </a:rPr>
              <a:t>http://www.niamhdesignstudio.com/ </a:t>
            </a:r>
          </a:p>
          <a:p>
            <a:endParaRPr lang="en-IE" sz="2800">
              <a:solidFill>
                <a:schemeClr val="bg1"/>
              </a:solidFill>
              <a:latin typeface="Calibri" pitchFamily="34" charset="0"/>
            </a:endParaRPr>
          </a:p>
        </p:txBody>
      </p:sp>
      <p:sp>
        <p:nvSpPr>
          <p:cNvPr id="6" name="Rectangle 5"/>
          <p:cNvSpPr/>
          <p:nvPr/>
        </p:nvSpPr>
        <p:spPr>
          <a:xfrm>
            <a:off x="323850" y="5300663"/>
            <a:ext cx="5761038" cy="954087"/>
          </a:xfrm>
          <a:prstGeom prst="rect">
            <a:avLst/>
          </a:prstGeom>
        </p:spPr>
        <p:txBody>
          <a:bodyPr>
            <a:spAutoFit/>
          </a:bodyPr>
          <a:lstStyle/>
          <a:p>
            <a:pPr>
              <a:defRPr/>
            </a:pPr>
            <a:r>
              <a:rPr lang="en-IE" sz="2800" dirty="0">
                <a:solidFill>
                  <a:schemeClr val="bg1"/>
                </a:solidFill>
                <a:latin typeface="+mn-lt"/>
              </a:rPr>
              <a:t>http://www.cellmedia.ie/</a:t>
            </a:r>
          </a:p>
          <a:p>
            <a:pPr>
              <a:defRPr/>
            </a:pPr>
            <a:r>
              <a:rPr lang="en-IE" sz="2800" dirty="0">
                <a:solidFill>
                  <a:schemeClr val="bg1"/>
                </a:solidFill>
                <a:latin typeface="+mn-lt"/>
              </a:rPr>
              <a:t>http://www.player1.ie/ </a:t>
            </a:r>
          </a:p>
        </p:txBody>
      </p:sp>
    </p:spTree>
  </p:cSld>
  <p:clrMapOvr>
    <a:masterClrMapping/>
  </p:clrMapOvr>
  <p:transition advClick="0" advTm="3341"/>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7" descr="photo-1454486837617-ce8e1ba5ebfe.jpg"/>
          <p:cNvPicPr>
            <a:picLocks noChangeAspect="1"/>
          </p:cNvPicPr>
          <p:nvPr/>
        </p:nvPicPr>
        <p:blipFill>
          <a:blip r:embed="rId3" cstate="screen">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0723" name="Text Box 4"/>
          <p:cNvSpPr txBox="1">
            <a:spLocks noChangeArrowheads="1"/>
          </p:cNvSpPr>
          <p:nvPr/>
        </p:nvSpPr>
        <p:spPr bwMode="auto">
          <a:xfrm>
            <a:off x="323850" y="333375"/>
            <a:ext cx="8351838" cy="1200150"/>
          </a:xfrm>
          <a:prstGeom prst="rect">
            <a:avLst/>
          </a:prstGeom>
          <a:noFill/>
          <a:ln w="9525">
            <a:noFill/>
            <a:miter lim="800000"/>
            <a:headEnd/>
            <a:tailEnd/>
          </a:ln>
        </p:spPr>
        <p:txBody>
          <a:bodyPr>
            <a:spAutoFit/>
          </a:bodyPr>
          <a:lstStyle/>
          <a:p>
            <a:pPr algn="ctr">
              <a:spcBef>
                <a:spcPct val="50000"/>
              </a:spcBef>
            </a:pPr>
            <a:endParaRPr lang="en-IE" sz="2000" b="1">
              <a:latin typeface="Calibri" pitchFamily="34" charset="0"/>
            </a:endParaRPr>
          </a:p>
          <a:p>
            <a:endParaRPr lang="en-IE" sz="100" b="1">
              <a:latin typeface="Calibri" pitchFamily="34" charset="0"/>
            </a:endParaRPr>
          </a:p>
          <a:p>
            <a:endParaRPr lang="en-IE" sz="2400">
              <a:latin typeface="Calibri" pitchFamily="34" charset="0"/>
            </a:endParaRPr>
          </a:p>
          <a:p>
            <a:pPr>
              <a:spcBef>
                <a:spcPct val="50000"/>
              </a:spcBef>
            </a:pPr>
            <a:endParaRPr lang="en-US">
              <a:latin typeface="Calibri" pitchFamily="34" charset="0"/>
            </a:endParaRPr>
          </a:p>
        </p:txBody>
      </p:sp>
      <p:sp>
        <p:nvSpPr>
          <p:cNvPr id="30724" name="Rectangle 6"/>
          <p:cNvSpPr>
            <a:spLocks noChangeArrowheads="1"/>
          </p:cNvSpPr>
          <p:nvPr/>
        </p:nvSpPr>
        <p:spPr bwMode="auto">
          <a:xfrm>
            <a:off x="539750" y="404813"/>
            <a:ext cx="7632700" cy="5262562"/>
          </a:xfrm>
          <a:prstGeom prst="rect">
            <a:avLst/>
          </a:prstGeom>
          <a:noFill/>
          <a:ln w="9525">
            <a:noFill/>
            <a:miter lim="800000"/>
            <a:headEnd/>
            <a:tailEnd/>
          </a:ln>
        </p:spPr>
        <p:txBody>
          <a:bodyPr>
            <a:spAutoFit/>
          </a:bodyPr>
          <a:lstStyle/>
          <a:p>
            <a:r>
              <a:rPr lang="en-IE" sz="2800" b="1"/>
              <a:t>WDC Micro-Loan Fund: Creative Industries</a:t>
            </a:r>
          </a:p>
          <a:p>
            <a:endParaRPr lang="en-IE" sz="2800"/>
          </a:p>
          <a:p>
            <a:r>
              <a:rPr lang="en-IE" sz="2800"/>
              <a:t>The WDC provides micro-loans of €5,000-€25,000 to creative industry businesses for periods of 3-5 years. </a:t>
            </a:r>
            <a:r>
              <a:rPr lang="en-IE" sz="2800">
                <a:hlinkClick r:id="rId4"/>
              </a:rPr>
              <a:t>http://www.wdc.ie/wdc-investment-fund/micro-loan-fund/</a:t>
            </a:r>
            <a:r>
              <a:rPr lang="en-IE" sz="2800"/>
              <a:t> </a:t>
            </a:r>
          </a:p>
          <a:p>
            <a:endParaRPr lang="en-IE" sz="2800"/>
          </a:p>
          <a:p>
            <a:r>
              <a:rPr lang="en-IE" sz="2800"/>
              <a:t>Western Development Commission</a:t>
            </a:r>
            <a:br>
              <a:rPr lang="en-IE" sz="2800"/>
            </a:br>
            <a:r>
              <a:rPr lang="en-IE" sz="2800"/>
              <a:t>Gillian Buckley, Investment Manager, </a:t>
            </a:r>
            <a:br>
              <a:rPr lang="en-IE" sz="2800"/>
            </a:br>
            <a:r>
              <a:rPr lang="en-IE" sz="2800">
                <a:hlinkClick r:id="rId5"/>
              </a:rPr>
              <a:t>gillianbuckley@wdc.ie</a:t>
            </a:r>
            <a:r>
              <a:rPr lang="en-IE" sz="2800"/>
              <a:t> </a:t>
            </a:r>
          </a:p>
        </p:txBody>
      </p:sp>
    </p:spTree>
  </p:cSld>
  <p:clrMapOvr>
    <a:masterClrMapping/>
  </p:clrMapOvr>
  <p:transition advClick="0" advTm="3341"/>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7" descr="photo-1459941081785-f4e7e433e8e4.jpg"/>
          <p:cNvPicPr>
            <a:picLocks noChangeAspect="1"/>
          </p:cNvPicPr>
          <p:nvPr/>
        </p:nvPicPr>
        <p:blipFill>
          <a:blip r:embed="rId3" cstate="screen">
            <a:grayscl/>
          </a:blip>
          <a:srcRect/>
          <a:stretch>
            <a:fillRect/>
          </a:stretch>
        </p:blipFill>
        <p:spPr bwMode="auto">
          <a:xfrm>
            <a:off x="0" y="0"/>
            <a:ext cx="9144000" cy="6858000"/>
          </a:xfrm>
          <a:prstGeom prst="rect">
            <a:avLst/>
          </a:prstGeom>
          <a:noFill/>
          <a:ln w="9525">
            <a:noFill/>
            <a:miter lim="800000"/>
            <a:headEnd/>
            <a:tailEnd/>
          </a:ln>
        </p:spPr>
      </p:pic>
      <p:sp>
        <p:nvSpPr>
          <p:cNvPr id="31747" name="Text Box 4"/>
          <p:cNvSpPr txBox="1">
            <a:spLocks noChangeArrowheads="1"/>
          </p:cNvSpPr>
          <p:nvPr/>
        </p:nvSpPr>
        <p:spPr bwMode="auto">
          <a:xfrm>
            <a:off x="323850" y="333375"/>
            <a:ext cx="8351838" cy="6770688"/>
          </a:xfrm>
          <a:prstGeom prst="rect">
            <a:avLst/>
          </a:prstGeom>
          <a:noFill/>
          <a:ln w="9525">
            <a:noFill/>
            <a:miter lim="800000"/>
            <a:headEnd/>
            <a:tailEnd/>
          </a:ln>
        </p:spPr>
        <p:txBody>
          <a:bodyPr>
            <a:spAutoFit/>
          </a:bodyPr>
          <a:lstStyle/>
          <a:p>
            <a:pPr>
              <a:spcBef>
                <a:spcPct val="50000"/>
              </a:spcBef>
            </a:pPr>
            <a:r>
              <a:rPr lang="en-US" sz="2800" b="1">
                <a:solidFill>
                  <a:schemeClr val="bg1"/>
                </a:solidFill>
                <a:latin typeface="Calibri" pitchFamily="34" charset="0"/>
                <a:ea typeface="Aharoni"/>
                <a:cs typeface="Aharoni"/>
              </a:rPr>
              <a:t>BACK TO WORK </a:t>
            </a:r>
          </a:p>
          <a:p>
            <a:pPr>
              <a:spcBef>
                <a:spcPct val="50000"/>
              </a:spcBef>
            </a:pPr>
            <a:r>
              <a:rPr lang="en-US" sz="2800" b="1">
                <a:solidFill>
                  <a:schemeClr val="bg1"/>
                </a:solidFill>
                <a:latin typeface="Calibri" pitchFamily="34" charset="0"/>
                <a:ea typeface="Aharoni"/>
                <a:cs typeface="Aharoni"/>
              </a:rPr>
              <a:t>ENTERPRISE ALLOWANCE</a:t>
            </a:r>
          </a:p>
          <a:p>
            <a:pPr algn="ctr">
              <a:spcBef>
                <a:spcPct val="50000"/>
              </a:spcBef>
            </a:pPr>
            <a:endParaRPr lang="en-IE" sz="2000" b="1">
              <a:solidFill>
                <a:schemeClr val="bg1"/>
              </a:solidFill>
              <a:latin typeface="Calibri" pitchFamily="34" charset="0"/>
            </a:endParaRPr>
          </a:p>
          <a:p>
            <a:endParaRPr lang="en-IE" sz="100" b="1">
              <a:solidFill>
                <a:schemeClr val="bg1"/>
              </a:solidFill>
              <a:latin typeface="Calibri" pitchFamily="34" charset="0"/>
            </a:endParaRPr>
          </a:p>
          <a:p>
            <a:endParaRPr lang="en-IE" sz="2400" b="1">
              <a:solidFill>
                <a:schemeClr val="bg1"/>
              </a:solidFill>
              <a:latin typeface="Calibri" pitchFamily="34" charset="0"/>
            </a:endParaRPr>
          </a:p>
          <a:p>
            <a:r>
              <a:rPr lang="en-IE" sz="2400" b="1">
                <a:solidFill>
                  <a:schemeClr val="bg1"/>
                </a:solidFill>
                <a:latin typeface="Calibri" pitchFamily="34" charset="0"/>
              </a:rPr>
              <a:t>Back to Work Enterprise Allowance (BTWEA) scheme:</a:t>
            </a:r>
            <a:endParaRPr lang="en-IE" sz="2400">
              <a:solidFill>
                <a:schemeClr val="bg1"/>
              </a:solidFill>
              <a:latin typeface="Calibri" pitchFamily="34" charset="0"/>
            </a:endParaRPr>
          </a:p>
          <a:p>
            <a:r>
              <a:rPr lang="en-IE" sz="2400">
                <a:solidFill>
                  <a:schemeClr val="bg1"/>
                </a:solidFill>
                <a:latin typeface="Calibri" pitchFamily="34" charset="0"/>
              </a:rPr>
              <a:t>allows those embarking on self employment to retain some existing welfare benefits while setting up a new business.  If you take part in the </a:t>
            </a:r>
            <a:r>
              <a:rPr lang="en-IE" sz="2400" u="sng">
                <a:solidFill>
                  <a:schemeClr val="bg1"/>
                </a:solidFill>
                <a:latin typeface="Calibri" pitchFamily="34" charset="0"/>
              </a:rPr>
              <a:t>Back to Work Enterprise Allowance</a:t>
            </a:r>
            <a:r>
              <a:rPr lang="en-IE" sz="2400" u="sng">
                <a:solidFill>
                  <a:schemeClr val="bg1"/>
                </a:solidFill>
                <a:latin typeface="Calibri" pitchFamily="34" charset="0"/>
                <a:hlinkClick r:id="rId4"/>
              </a:rPr>
              <a:t> </a:t>
            </a:r>
            <a:r>
              <a:rPr lang="en-IE" sz="2400">
                <a:solidFill>
                  <a:schemeClr val="bg1"/>
                </a:solidFill>
                <a:latin typeface="Calibri" pitchFamily="34" charset="0"/>
              </a:rPr>
              <a:t>scheme you can keep a percentage of your social welfare payment for up to 2 years</a:t>
            </a:r>
          </a:p>
          <a:p>
            <a:endParaRPr lang="en-IE" sz="2400">
              <a:solidFill>
                <a:schemeClr val="bg1"/>
              </a:solidFill>
              <a:latin typeface="Calibri" pitchFamily="34" charset="0"/>
            </a:endParaRPr>
          </a:p>
          <a:p>
            <a:r>
              <a:rPr lang="en-IE" sz="2400" b="1">
                <a:solidFill>
                  <a:schemeClr val="bg1"/>
                </a:solidFill>
                <a:latin typeface="Calibri" pitchFamily="34" charset="0"/>
              </a:rPr>
              <a:t>Note - </a:t>
            </a:r>
            <a:r>
              <a:rPr lang="en-IE" sz="2400">
                <a:solidFill>
                  <a:schemeClr val="bg1"/>
                </a:solidFill>
                <a:latin typeface="Calibri" pitchFamily="34" charset="0"/>
              </a:rPr>
              <a:t>Local Integrated Development Company or a Facilitator has approved in writing in advance</a:t>
            </a:r>
          </a:p>
          <a:p>
            <a:endParaRPr lang="en-IE" sz="2400">
              <a:solidFill>
                <a:schemeClr val="bg1"/>
              </a:solidFill>
              <a:latin typeface="Calibri" pitchFamily="34" charset="0"/>
            </a:endParaRPr>
          </a:p>
          <a:p>
            <a:r>
              <a:rPr lang="en-IE" sz="2400">
                <a:solidFill>
                  <a:schemeClr val="bg1"/>
                </a:solidFill>
                <a:latin typeface="Calibri" pitchFamily="34" charset="0"/>
              </a:rPr>
              <a:t>http://www.welfare.ie/en/downloads/sw92.pdf </a:t>
            </a:r>
          </a:p>
          <a:p>
            <a:endParaRPr lang="en-US">
              <a:solidFill>
                <a:schemeClr val="bg1"/>
              </a:solidFill>
              <a:latin typeface="Calibri" pitchFamily="34" charset="0"/>
            </a:endParaRPr>
          </a:p>
          <a:p>
            <a:pPr>
              <a:spcBef>
                <a:spcPct val="50000"/>
              </a:spcBef>
            </a:pPr>
            <a:endParaRPr lang="en-US">
              <a:solidFill>
                <a:schemeClr val="bg1"/>
              </a:solidFill>
              <a:latin typeface="Calibri" pitchFamily="34" charset="0"/>
            </a:endParaRPr>
          </a:p>
        </p:txBody>
      </p:sp>
      <p:pic>
        <p:nvPicPr>
          <p:cNvPr id="31748" name="Picture 2" descr="English">
            <a:hlinkClick r:id="rId5"/>
          </p:cNvPr>
          <p:cNvPicPr>
            <a:picLocks noChangeAspect="1" noChangeArrowheads="1"/>
          </p:cNvPicPr>
          <p:nvPr/>
        </p:nvPicPr>
        <p:blipFill>
          <a:blip r:embed="rId6"/>
          <a:srcRect/>
          <a:stretch>
            <a:fillRect/>
          </a:stretch>
        </p:blipFill>
        <p:spPr bwMode="auto">
          <a:xfrm>
            <a:off x="4246563" y="0"/>
            <a:ext cx="4897437" cy="1223963"/>
          </a:xfrm>
          <a:prstGeom prst="rect">
            <a:avLst/>
          </a:prstGeom>
          <a:noFill/>
          <a:ln w="9525">
            <a:noFill/>
            <a:miter lim="800000"/>
            <a:headEnd/>
            <a:tailEnd/>
          </a:ln>
        </p:spPr>
      </p:pic>
    </p:spTree>
  </p:cSld>
  <p:clrMapOvr>
    <a:masterClrMapping/>
  </p:clrMapOvr>
  <p:transition advClick="0" advTm="3341"/>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C:\Documents and Settings\ocasey\Local Settings\Temporary Internet Files\Content.IE5\O34IBRWD\MPj04276910000[1].jpg"/>
          <p:cNvPicPr>
            <a:picLocks noChangeAspect="1" noChangeArrowheads="1"/>
          </p:cNvPicPr>
          <p:nvPr/>
        </p:nvPicPr>
        <p:blipFill>
          <a:blip r:embed="rId3"/>
          <a:srcRect/>
          <a:stretch>
            <a:fillRect/>
          </a:stretch>
        </p:blipFill>
        <p:spPr bwMode="auto">
          <a:xfrm>
            <a:off x="20638" y="0"/>
            <a:ext cx="9123362" cy="6858000"/>
          </a:xfrm>
          <a:prstGeom prst="rect">
            <a:avLst/>
          </a:prstGeom>
          <a:noFill/>
          <a:ln w="9525">
            <a:noFill/>
            <a:miter lim="800000"/>
            <a:headEnd/>
            <a:tailEnd/>
          </a:ln>
        </p:spPr>
      </p:pic>
      <p:sp>
        <p:nvSpPr>
          <p:cNvPr id="14339" name="Text Box 9"/>
          <p:cNvSpPr txBox="1">
            <a:spLocks noChangeArrowheads="1"/>
          </p:cNvSpPr>
          <p:nvPr/>
        </p:nvSpPr>
        <p:spPr bwMode="auto">
          <a:xfrm>
            <a:off x="323850" y="0"/>
            <a:ext cx="8640763" cy="2032000"/>
          </a:xfrm>
          <a:prstGeom prst="rect">
            <a:avLst/>
          </a:prstGeom>
          <a:noFill/>
          <a:ln w="9525">
            <a:noFill/>
            <a:miter lim="800000"/>
            <a:headEnd/>
            <a:tailEnd/>
          </a:ln>
        </p:spPr>
        <p:txBody>
          <a:bodyPr>
            <a:spAutoFit/>
          </a:bodyPr>
          <a:lstStyle/>
          <a:p>
            <a:pPr algn="ctr">
              <a:spcBef>
                <a:spcPct val="50000"/>
              </a:spcBef>
            </a:pPr>
            <a:endParaRPr lang="en-GB" sz="2400" b="1">
              <a:solidFill>
                <a:srgbClr val="3C608A"/>
              </a:solidFill>
            </a:endParaRPr>
          </a:p>
          <a:p>
            <a:pPr algn="ctr">
              <a:spcBef>
                <a:spcPct val="50000"/>
              </a:spcBef>
            </a:pPr>
            <a:endParaRPr lang="en-GB" sz="3600" b="1">
              <a:solidFill>
                <a:srgbClr val="3C608A"/>
              </a:solidFill>
            </a:endParaRPr>
          </a:p>
          <a:p>
            <a:pPr algn="ctr">
              <a:spcBef>
                <a:spcPct val="50000"/>
              </a:spcBef>
            </a:pPr>
            <a:endParaRPr lang="en-GB" sz="3200" b="1">
              <a:solidFill>
                <a:srgbClr val="3C608A"/>
              </a:solidFill>
            </a:endParaRPr>
          </a:p>
        </p:txBody>
      </p:sp>
      <p:sp>
        <p:nvSpPr>
          <p:cNvPr id="14340" name="Rectangle 15"/>
          <p:cNvSpPr>
            <a:spLocks noChangeArrowheads="1"/>
          </p:cNvSpPr>
          <p:nvPr/>
        </p:nvSpPr>
        <p:spPr bwMode="auto">
          <a:xfrm>
            <a:off x="2547938" y="2628900"/>
            <a:ext cx="9144000" cy="0"/>
          </a:xfrm>
          <a:prstGeom prst="rect">
            <a:avLst/>
          </a:prstGeom>
          <a:noFill/>
          <a:ln w="9525">
            <a:noFill/>
            <a:miter lim="800000"/>
            <a:headEnd/>
            <a:tailEnd/>
          </a:ln>
        </p:spPr>
        <p:txBody>
          <a:bodyPr>
            <a:spAutoFit/>
          </a:bodyPr>
          <a:lstStyle/>
          <a:p>
            <a:endParaRPr lang="en-US"/>
          </a:p>
        </p:txBody>
      </p:sp>
      <p:sp>
        <p:nvSpPr>
          <p:cNvPr id="14341" name="Rectangle 19"/>
          <p:cNvSpPr>
            <a:spLocks noChangeArrowheads="1"/>
          </p:cNvSpPr>
          <p:nvPr/>
        </p:nvSpPr>
        <p:spPr bwMode="auto">
          <a:xfrm>
            <a:off x="3424238" y="3171825"/>
            <a:ext cx="9144000" cy="0"/>
          </a:xfrm>
          <a:prstGeom prst="rect">
            <a:avLst/>
          </a:prstGeom>
          <a:noFill/>
          <a:ln w="9525">
            <a:noFill/>
            <a:miter lim="800000"/>
            <a:headEnd/>
            <a:tailEnd/>
          </a:ln>
        </p:spPr>
        <p:txBody>
          <a:bodyPr>
            <a:spAutoFit/>
          </a:bodyPr>
          <a:lstStyle/>
          <a:p>
            <a:endParaRPr lang="en-US"/>
          </a:p>
        </p:txBody>
      </p:sp>
      <p:sp>
        <p:nvSpPr>
          <p:cNvPr id="14342" name="Rectangle 29"/>
          <p:cNvSpPr>
            <a:spLocks noChangeArrowheads="1"/>
          </p:cNvSpPr>
          <p:nvPr/>
        </p:nvSpPr>
        <p:spPr bwMode="auto">
          <a:xfrm>
            <a:off x="0" y="2952750"/>
            <a:ext cx="9144000" cy="0"/>
          </a:xfrm>
          <a:prstGeom prst="rect">
            <a:avLst/>
          </a:prstGeom>
          <a:noFill/>
          <a:ln w="9525">
            <a:noFill/>
            <a:miter lim="800000"/>
            <a:headEnd/>
            <a:tailEnd/>
          </a:ln>
        </p:spPr>
        <p:txBody>
          <a:bodyPr>
            <a:spAutoFit/>
          </a:bodyPr>
          <a:lstStyle/>
          <a:p>
            <a:endParaRPr lang="en-US"/>
          </a:p>
        </p:txBody>
      </p:sp>
      <p:sp>
        <p:nvSpPr>
          <p:cNvPr id="14343" name="Rectangle 31"/>
          <p:cNvSpPr>
            <a:spLocks noChangeArrowheads="1"/>
          </p:cNvSpPr>
          <p:nvPr/>
        </p:nvSpPr>
        <p:spPr bwMode="auto">
          <a:xfrm>
            <a:off x="0" y="2924175"/>
            <a:ext cx="9144000" cy="625475"/>
          </a:xfrm>
          <a:prstGeom prst="rect">
            <a:avLst/>
          </a:prstGeom>
          <a:noFill/>
          <a:ln w="9525">
            <a:noFill/>
            <a:miter lim="800000"/>
            <a:headEnd/>
            <a:tailEnd/>
          </a:ln>
        </p:spPr>
        <p:txBody>
          <a:bodyPr>
            <a:spAutoFit/>
          </a:bodyPr>
          <a:lstStyle/>
          <a:p>
            <a:pPr>
              <a:tabLst>
                <a:tab pos="2636838" algn="ctr"/>
                <a:tab pos="5273675" algn="r"/>
              </a:tabLst>
            </a:pPr>
            <a:r>
              <a:rPr lang="en-GB" sz="1100">
                <a:cs typeface="Times New Roman" pitchFamily="18" charset="0"/>
              </a:rPr>
              <a:t>  </a:t>
            </a:r>
            <a:endParaRPr lang="en-GB" sz="1200">
              <a:latin typeface="Garamond" pitchFamily="18" charset="0"/>
              <a:cs typeface="Times New Roman" pitchFamily="18" charset="0"/>
            </a:endParaRPr>
          </a:p>
          <a:p>
            <a:pPr eaLnBrk="0" hangingPunct="0">
              <a:tabLst>
                <a:tab pos="2636838" algn="ctr"/>
                <a:tab pos="5273675" algn="r"/>
              </a:tabLst>
            </a:pPr>
            <a:endParaRPr lang="en-GB" sz="2400">
              <a:latin typeface="Times New Roman" pitchFamily="18" charset="0"/>
            </a:endParaRPr>
          </a:p>
        </p:txBody>
      </p:sp>
      <p:sp>
        <p:nvSpPr>
          <p:cNvPr id="14344" name="Rectangle 32"/>
          <p:cNvSpPr>
            <a:spLocks noChangeArrowheads="1"/>
          </p:cNvSpPr>
          <p:nvPr/>
        </p:nvSpPr>
        <p:spPr bwMode="auto">
          <a:xfrm>
            <a:off x="0" y="3213100"/>
            <a:ext cx="9144000" cy="260350"/>
          </a:xfrm>
          <a:prstGeom prst="rect">
            <a:avLst/>
          </a:prstGeom>
          <a:noFill/>
          <a:ln w="9525">
            <a:noFill/>
            <a:miter lim="800000"/>
            <a:headEnd/>
            <a:tailEnd/>
          </a:ln>
        </p:spPr>
        <p:txBody>
          <a:bodyPr>
            <a:spAutoFit/>
          </a:bodyPr>
          <a:lstStyle/>
          <a:p>
            <a:r>
              <a:rPr lang="en-GB" sz="1100">
                <a:cs typeface="Times New Roman" pitchFamily="18" charset="0"/>
              </a:rPr>
              <a:t>     </a:t>
            </a:r>
            <a:endParaRPr lang="en-GB" sz="2400">
              <a:latin typeface="Times New Roman" pitchFamily="18" charset="0"/>
            </a:endParaRPr>
          </a:p>
        </p:txBody>
      </p:sp>
      <p:sp>
        <p:nvSpPr>
          <p:cNvPr id="14345" name="Rectangle 33"/>
          <p:cNvSpPr>
            <a:spLocks noChangeArrowheads="1"/>
          </p:cNvSpPr>
          <p:nvPr/>
        </p:nvSpPr>
        <p:spPr bwMode="auto">
          <a:xfrm>
            <a:off x="755650" y="3213100"/>
            <a:ext cx="9607550" cy="260350"/>
          </a:xfrm>
          <a:prstGeom prst="rect">
            <a:avLst/>
          </a:prstGeom>
          <a:noFill/>
          <a:ln w="9525">
            <a:noFill/>
            <a:miter lim="800000"/>
            <a:headEnd/>
            <a:tailEnd/>
          </a:ln>
        </p:spPr>
        <p:txBody>
          <a:bodyPr>
            <a:spAutoFit/>
          </a:bodyPr>
          <a:lstStyle/>
          <a:p>
            <a:r>
              <a:rPr lang="en-GB" sz="1100">
                <a:cs typeface="Times New Roman" pitchFamily="18" charset="0"/>
              </a:rPr>
              <a:t>                                      </a:t>
            </a:r>
            <a:endParaRPr lang="en-GB" sz="2400">
              <a:latin typeface="Times New Roman" pitchFamily="18" charset="0"/>
            </a:endParaRPr>
          </a:p>
        </p:txBody>
      </p:sp>
      <p:sp>
        <p:nvSpPr>
          <p:cNvPr id="44041" name="Rectangle 13"/>
          <p:cNvSpPr>
            <a:spLocks noChangeArrowheads="1"/>
          </p:cNvSpPr>
          <p:nvPr/>
        </p:nvSpPr>
        <p:spPr bwMode="auto">
          <a:xfrm>
            <a:off x="642938" y="1571625"/>
            <a:ext cx="7848600" cy="5324475"/>
          </a:xfrm>
          <a:prstGeom prst="rect">
            <a:avLst/>
          </a:prstGeom>
          <a:noFill/>
          <a:ln w="9525">
            <a:noFill/>
            <a:miter lim="800000"/>
            <a:headEnd/>
            <a:tailEnd/>
          </a:ln>
        </p:spPr>
        <p:txBody>
          <a:bodyPr>
            <a:spAutoFit/>
          </a:bodyPr>
          <a:lstStyle/>
          <a:p>
            <a:pPr algn="ctr">
              <a:defRPr/>
            </a:pPr>
            <a:endParaRPr lang="en-IE" sz="4000" b="1" dirty="0">
              <a:solidFill>
                <a:schemeClr val="bg1"/>
              </a:solidFill>
              <a:latin typeface="+mj-lt"/>
              <a:cs typeface="+mn-cs"/>
            </a:endParaRPr>
          </a:p>
          <a:p>
            <a:pPr algn="ctr">
              <a:defRPr/>
            </a:pPr>
            <a:endParaRPr lang="en-IE" sz="4000" b="1" dirty="0">
              <a:solidFill>
                <a:schemeClr val="bg1"/>
              </a:solidFill>
              <a:latin typeface="+mj-lt"/>
              <a:cs typeface="+mn-cs"/>
            </a:endParaRPr>
          </a:p>
          <a:p>
            <a:pPr algn="ctr">
              <a:defRPr/>
            </a:pPr>
            <a:endParaRPr lang="en-IE" sz="4000" b="1" dirty="0">
              <a:solidFill>
                <a:schemeClr val="bg1"/>
              </a:solidFill>
              <a:latin typeface="+mj-lt"/>
              <a:cs typeface="+mn-cs"/>
            </a:endParaRPr>
          </a:p>
          <a:p>
            <a:pPr algn="ctr">
              <a:defRPr/>
            </a:pPr>
            <a:r>
              <a:rPr lang="en-IE" sz="4000" b="1" dirty="0">
                <a:solidFill>
                  <a:schemeClr val="bg1"/>
                </a:solidFill>
                <a:latin typeface="+mj-lt"/>
                <a:cs typeface="+mn-cs"/>
              </a:rPr>
              <a:t>SUCCESS in SECURING FUNDING</a:t>
            </a:r>
          </a:p>
          <a:p>
            <a:pPr algn="ctr">
              <a:defRPr/>
            </a:pPr>
            <a:r>
              <a:rPr lang="en-IE" sz="4000" b="1" dirty="0">
                <a:solidFill>
                  <a:schemeClr val="bg1"/>
                </a:solidFill>
                <a:latin typeface="+mj-lt"/>
                <a:cs typeface="+mn-cs"/>
              </a:rPr>
              <a:t>Like making a cake</a:t>
            </a:r>
          </a:p>
          <a:p>
            <a:pPr algn="ctr">
              <a:defRPr/>
            </a:pPr>
            <a:r>
              <a:rPr lang="en-IE" sz="2800" b="1" dirty="0">
                <a:solidFill>
                  <a:schemeClr val="bg1"/>
                </a:solidFill>
                <a:latin typeface="+mj-lt"/>
                <a:cs typeface="+mn-cs"/>
              </a:rPr>
              <a:t>Depends on ingredients  (you and your project)                                    </a:t>
            </a:r>
          </a:p>
          <a:p>
            <a:pPr algn="ctr">
              <a:defRPr/>
            </a:pPr>
            <a:r>
              <a:rPr lang="en-IE" sz="2800" b="1" dirty="0">
                <a:solidFill>
                  <a:schemeClr val="bg1"/>
                </a:solidFill>
                <a:latin typeface="+mj-lt"/>
                <a:cs typeface="+mn-cs"/>
              </a:rPr>
              <a:t>&amp; follow the recipe !</a:t>
            </a:r>
          </a:p>
          <a:p>
            <a:pPr algn="ctr">
              <a:defRPr/>
            </a:pPr>
            <a:endParaRPr lang="en-IE" sz="2800" b="1" dirty="0">
              <a:solidFill>
                <a:schemeClr val="bg1"/>
              </a:solidFill>
              <a:latin typeface="+mj-lt"/>
              <a:cs typeface="+mn-cs"/>
            </a:endParaRPr>
          </a:p>
          <a:p>
            <a:pPr algn="ctr">
              <a:defRPr/>
            </a:pPr>
            <a:r>
              <a:rPr lang="en-IE" sz="2800" b="1" dirty="0">
                <a:solidFill>
                  <a:schemeClr val="bg1"/>
                </a:solidFill>
                <a:latin typeface="+mj-lt"/>
                <a:cs typeface="+mn-cs"/>
              </a:rPr>
              <a:t>STEP ONE – GET TO KNOW THE FUNDERS                                     (all sectors)........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8" descr="photo-1458059251179-0ffc6c499d4b.jpg"/>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32771" name="Text Box 4"/>
          <p:cNvSpPr txBox="1">
            <a:spLocks noChangeArrowheads="1"/>
          </p:cNvSpPr>
          <p:nvPr/>
        </p:nvSpPr>
        <p:spPr bwMode="auto">
          <a:xfrm>
            <a:off x="323850" y="333375"/>
            <a:ext cx="8351838" cy="3140075"/>
          </a:xfrm>
          <a:prstGeom prst="rect">
            <a:avLst/>
          </a:prstGeom>
          <a:noFill/>
          <a:ln w="9525">
            <a:noFill/>
            <a:miter lim="800000"/>
            <a:headEnd/>
            <a:tailEnd/>
          </a:ln>
        </p:spPr>
        <p:txBody>
          <a:bodyPr>
            <a:spAutoFit/>
          </a:bodyPr>
          <a:lstStyle/>
          <a:p>
            <a:pPr>
              <a:spcBef>
                <a:spcPct val="50000"/>
              </a:spcBef>
            </a:pPr>
            <a:endParaRPr lang="en-US" sz="2800" b="1">
              <a:solidFill>
                <a:schemeClr val="bg1"/>
              </a:solidFill>
              <a:latin typeface="Calibri" pitchFamily="34" charset="0"/>
              <a:ea typeface="Aharoni"/>
              <a:cs typeface="Aharoni"/>
            </a:endParaRPr>
          </a:p>
          <a:p>
            <a:pPr>
              <a:spcBef>
                <a:spcPct val="50000"/>
              </a:spcBef>
            </a:pPr>
            <a:r>
              <a:rPr lang="en-US" sz="2800" b="1">
                <a:solidFill>
                  <a:schemeClr val="bg1"/>
                </a:solidFill>
                <a:latin typeface="Calibri" pitchFamily="34" charset="0"/>
                <a:ea typeface="Aharoni"/>
                <a:cs typeface="Aharoni"/>
              </a:rPr>
              <a:t>FUNDING                                                                        OPPORTUNITIES </a:t>
            </a:r>
            <a:endParaRPr lang="en-IE" sz="2000" b="1">
              <a:latin typeface="Calibri" pitchFamily="34" charset="0"/>
            </a:endParaRPr>
          </a:p>
          <a:p>
            <a:endParaRPr lang="en-IE" sz="100" b="1">
              <a:latin typeface="Calibri" pitchFamily="34" charset="0"/>
            </a:endParaRPr>
          </a:p>
          <a:p>
            <a:endParaRPr lang="en-IE" sz="2400" b="1">
              <a:latin typeface="Calibri" pitchFamily="34" charset="0"/>
            </a:endParaRPr>
          </a:p>
          <a:p>
            <a:endParaRPr lang="en-IE" sz="2400" b="1">
              <a:latin typeface="Calibri" pitchFamily="34" charset="0"/>
            </a:endParaRPr>
          </a:p>
          <a:p>
            <a:r>
              <a:rPr lang="en-IE" sz="2400" b="1">
                <a:solidFill>
                  <a:schemeClr val="bg1"/>
                </a:solidFill>
                <a:latin typeface="Calibri" pitchFamily="34" charset="0"/>
              </a:rPr>
              <a:t>Back to Work Enterprise Allowance (BTWEA) scheme:</a:t>
            </a:r>
            <a:endParaRPr lang="en-IE" sz="2400">
              <a:solidFill>
                <a:schemeClr val="bg1"/>
              </a:solidFill>
              <a:latin typeface="Calibri" pitchFamily="34" charset="0"/>
            </a:endParaRPr>
          </a:p>
          <a:p>
            <a:pPr>
              <a:spcBef>
                <a:spcPct val="50000"/>
              </a:spcBef>
            </a:pPr>
            <a:endParaRPr lang="en-US">
              <a:latin typeface="Calibri" pitchFamily="34" charset="0"/>
            </a:endParaRPr>
          </a:p>
        </p:txBody>
      </p:sp>
      <p:pic>
        <p:nvPicPr>
          <p:cNvPr id="32772" name="Picture 2" descr="English">
            <a:hlinkClick r:id="rId4"/>
          </p:cNvPr>
          <p:cNvPicPr>
            <a:picLocks noChangeAspect="1" noChangeArrowheads="1"/>
          </p:cNvPicPr>
          <p:nvPr/>
        </p:nvPicPr>
        <p:blipFill>
          <a:blip r:embed="rId5"/>
          <a:srcRect/>
          <a:stretch>
            <a:fillRect/>
          </a:stretch>
        </p:blipFill>
        <p:spPr bwMode="auto">
          <a:xfrm>
            <a:off x="4175125" y="0"/>
            <a:ext cx="4897438" cy="1223963"/>
          </a:xfrm>
          <a:prstGeom prst="rect">
            <a:avLst/>
          </a:prstGeom>
          <a:noFill/>
          <a:ln w="9525">
            <a:noFill/>
            <a:miter lim="800000"/>
            <a:headEnd/>
            <a:tailEnd/>
          </a:ln>
        </p:spPr>
      </p:pic>
      <p:pic>
        <p:nvPicPr>
          <p:cNvPr id="32773" name="Picture 3"/>
          <p:cNvPicPr>
            <a:picLocks noChangeAspect="1" noChangeArrowheads="1"/>
          </p:cNvPicPr>
          <p:nvPr/>
        </p:nvPicPr>
        <p:blipFill>
          <a:blip r:embed="rId6"/>
          <a:srcRect/>
          <a:stretch>
            <a:fillRect/>
          </a:stretch>
        </p:blipFill>
        <p:spPr bwMode="auto">
          <a:xfrm>
            <a:off x="1285875" y="3000375"/>
            <a:ext cx="6553200" cy="3584575"/>
          </a:xfrm>
          <a:prstGeom prst="rect">
            <a:avLst/>
          </a:prstGeom>
          <a:noFill/>
          <a:ln w="9525">
            <a:noFill/>
            <a:miter lim="800000"/>
            <a:headEnd/>
            <a:tailEnd/>
          </a:ln>
        </p:spPr>
      </p:pic>
    </p:spTree>
  </p:cSld>
  <p:clrMapOvr>
    <a:masterClrMapping/>
  </p:clrMapOvr>
  <p:transition advClick="0" advTm="3341"/>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7" descr="photo-1454486837617-ce8e1ba5ebfe.jpg"/>
          <p:cNvPicPr>
            <a:picLocks noChangeAspect="1"/>
          </p:cNvPicPr>
          <p:nvPr/>
        </p:nvPicPr>
        <p:blipFill>
          <a:blip r:embed="rId3" cstate="screen">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3795" name="Text Box 4"/>
          <p:cNvSpPr txBox="1">
            <a:spLocks noChangeArrowheads="1"/>
          </p:cNvSpPr>
          <p:nvPr/>
        </p:nvSpPr>
        <p:spPr bwMode="auto">
          <a:xfrm>
            <a:off x="323850" y="333375"/>
            <a:ext cx="8351838" cy="2214563"/>
          </a:xfrm>
          <a:prstGeom prst="rect">
            <a:avLst/>
          </a:prstGeom>
          <a:noFill/>
          <a:ln w="9525">
            <a:noFill/>
            <a:miter lim="800000"/>
            <a:headEnd/>
            <a:tailEnd/>
          </a:ln>
        </p:spPr>
        <p:txBody>
          <a:bodyPr>
            <a:spAutoFit/>
          </a:bodyPr>
          <a:lstStyle/>
          <a:p>
            <a:pPr>
              <a:spcBef>
                <a:spcPct val="50000"/>
              </a:spcBef>
            </a:pPr>
            <a:r>
              <a:rPr lang="en-US" sz="2800" b="1">
                <a:latin typeface="Calibri" pitchFamily="34" charset="0"/>
                <a:ea typeface="Aharoni"/>
                <a:cs typeface="Aharoni"/>
              </a:rPr>
              <a:t>FUNDING                                                                        OPPORTUNITIES </a:t>
            </a:r>
          </a:p>
          <a:p>
            <a:pPr algn="ctr">
              <a:spcBef>
                <a:spcPct val="50000"/>
              </a:spcBef>
            </a:pPr>
            <a:endParaRPr lang="en-IE" sz="2000" b="1">
              <a:latin typeface="Calibri" pitchFamily="34" charset="0"/>
            </a:endParaRPr>
          </a:p>
          <a:p>
            <a:endParaRPr lang="en-IE" sz="100" b="1">
              <a:latin typeface="Calibri" pitchFamily="34" charset="0"/>
            </a:endParaRPr>
          </a:p>
          <a:p>
            <a:r>
              <a:rPr lang="en-IE" sz="2400" b="1">
                <a:latin typeface="Calibri" pitchFamily="34" charset="0"/>
              </a:rPr>
              <a:t>Back to Work Enterprise Allowance (BTWEA) scheme:</a:t>
            </a:r>
            <a:endParaRPr lang="en-IE" sz="2400">
              <a:latin typeface="Calibri" pitchFamily="34" charset="0"/>
            </a:endParaRPr>
          </a:p>
          <a:p>
            <a:pPr>
              <a:spcBef>
                <a:spcPct val="50000"/>
              </a:spcBef>
            </a:pPr>
            <a:endParaRPr lang="en-US">
              <a:latin typeface="Calibri" pitchFamily="34" charset="0"/>
            </a:endParaRPr>
          </a:p>
        </p:txBody>
      </p:sp>
      <p:pic>
        <p:nvPicPr>
          <p:cNvPr id="33796" name="Picture 2" descr="English">
            <a:hlinkClick r:id="rId4"/>
          </p:cNvPr>
          <p:cNvPicPr>
            <a:picLocks noChangeAspect="1" noChangeArrowheads="1"/>
          </p:cNvPicPr>
          <p:nvPr/>
        </p:nvPicPr>
        <p:blipFill>
          <a:blip r:embed="rId5"/>
          <a:srcRect/>
          <a:stretch>
            <a:fillRect/>
          </a:stretch>
        </p:blipFill>
        <p:spPr bwMode="auto">
          <a:xfrm>
            <a:off x="4246563" y="5634038"/>
            <a:ext cx="4897437" cy="1223962"/>
          </a:xfrm>
          <a:prstGeom prst="rect">
            <a:avLst/>
          </a:prstGeom>
          <a:noFill/>
          <a:ln w="9525">
            <a:noFill/>
            <a:miter lim="800000"/>
            <a:headEnd/>
            <a:tailEnd/>
          </a:ln>
        </p:spPr>
      </p:pic>
      <p:sp>
        <p:nvSpPr>
          <p:cNvPr id="33797" name="Rectangle 6"/>
          <p:cNvSpPr>
            <a:spLocks noChangeArrowheads="1"/>
          </p:cNvSpPr>
          <p:nvPr/>
        </p:nvSpPr>
        <p:spPr bwMode="auto">
          <a:xfrm>
            <a:off x="539750" y="2420938"/>
            <a:ext cx="7632700" cy="3108325"/>
          </a:xfrm>
          <a:prstGeom prst="rect">
            <a:avLst/>
          </a:prstGeom>
          <a:noFill/>
          <a:ln w="9525">
            <a:noFill/>
            <a:miter lim="800000"/>
            <a:headEnd/>
            <a:tailEnd/>
          </a:ln>
        </p:spPr>
        <p:txBody>
          <a:bodyPr>
            <a:spAutoFit/>
          </a:bodyPr>
          <a:lstStyle/>
          <a:p>
            <a:r>
              <a:rPr lang="en-IE" sz="2800" b="1">
                <a:latin typeface="Calibri" pitchFamily="34" charset="0"/>
              </a:rPr>
              <a:t>Extra supports, for example grants for training, market research, business plans or book-keeping and access to loans to buy equipment. </a:t>
            </a:r>
          </a:p>
          <a:p>
            <a:endParaRPr lang="en-IE" sz="2800" b="1">
              <a:latin typeface="Calibri" pitchFamily="34" charset="0"/>
            </a:endParaRPr>
          </a:p>
          <a:p>
            <a:r>
              <a:rPr lang="en-IE" sz="2800" b="1">
                <a:latin typeface="Calibri" pitchFamily="34" charset="0"/>
              </a:rPr>
              <a:t>You may also get assistance in paying for public liability insurance - either €1,269.74 or 50% of the cost, whichever is lower</a:t>
            </a:r>
          </a:p>
        </p:txBody>
      </p:sp>
    </p:spTree>
  </p:cSld>
  <p:clrMapOvr>
    <a:masterClrMapping/>
  </p:clrMapOvr>
  <p:transition advClick="0" advTm="3341"/>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photo-1441471349424-351990746ff4.jpg"/>
          <p:cNvPicPr>
            <a:picLocks noChangeAspect="1"/>
          </p:cNvPicPr>
          <p:nvPr/>
        </p:nvPicPr>
        <p:blipFill>
          <a:blip r:embed="rId3">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4819" name="Text Box 4"/>
          <p:cNvSpPr txBox="1">
            <a:spLocks noChangeArrowheads="1"/>
          </p:cNvSpPr>
          <p:nvPr/>
        </p:nvSpPr>
        <p:spPr bwMode="auto">
          <a:xfrm>
            <a:off x="250825" y="188913"/>
            <a:ext cx="8353425" cy="6708775"/>
          </a:xfrm>
          <a:prstGeom prst="rect">
            <a:avLst/>
          </a:prstGeom>
          <a:noFill/>
          <a:ln w="9525">
            <a:noFill/>
            <a:miter lim="800000"/>
            <a:headEnd/>
            <a:tailEnd/>
          </a:ln>
        </p:spPr>
        <p:txBody>
          <a:bodyPr>
            <a:spAutoFit/>
          </a:bodyPr>
          <a:lstStyle/>
          <a:p>
            <a:pPr>
              <a:spcBef>
                <a:spcPct val="50000"/>
              </a:spcBef>
            </a:pPr>
            <a:r>
              <a:rPr lang="en-US" sz="2800" b="1">
                <a:latin typeface="Calibri" pitchFamily="34" charset="0"/>
                <a:ea typeface="Aharoni"/>
                <a:cs typeface="Aharoni"/>
              </a:rPr>
              <a:t>STILL EMPLOYED ?  </a:t>
            </a:r>
          </a:p>
          <a:p>
            <a:pPr>
              <a:spcBef>
                <a:spcPct val="50000"/>
              </a:spcBef>
            </a:pPr>
            <a:r>
              <a:rPr lang="en-IE" sz="3200" b="1">
                <a:latin typeface="Calibri" pitchFamily="34" charset="0"/>
              </a:rPr>
              <a:t>NEW 'Start-Up Relief for Entrepreneurs' (SURE) scheme </a:t>
            </a:r>
          </a:p>
          <a:p>
            <a:endParaRPr lang="en-IE" sz="3200">
              <a:latin typeface="Calibri" pitchFamily="34" charset="0"/>
            </a:endParaRPr>
          </a:p>
          <a:p>
            <a:r>
              <a:rPr lang="en-IE" sz="3200">
                <a:latin typeface="Calibri" pitchFamily="34" charset="0"/>
              </a:rPr>
              <a:t>PAYE workers who opt to start up their own business may be entitled to income tax refunds (going back up to 6 years) of up to 41pc of their capital investment up to a cap of €100,000.</a:t>
            </a:r>
          </a:p>
          <a:p>
            <a:endParaRPr lang="en-IE" sz="3200">
              <a:latin typeface="Calibri" pitchFamily="34" charset="0"/>
            </a:endParaRPr>
          </a:p>
          <a:p>
            <a:r>
              <a:rPr lang="en-IE" sz="3200">
                <a:latin typeface="Calibri" pitchFamily="34" charset="0"/>
                <a:hlinkClick r:id="rId4"/>
              </a:rPr>
              <a:t>http://www.revenue.ie/en/tax/it/leaflets/it15.html</a:t>
            </a:r>
            <a:r>
              <a:rPr lang="en-IE" sz="3200">
                <a:latin typeface="Calibri" pitchFamily="34" charset="0"/>
              </a:rPr>
              <a:t> </a:t>
            </a:r>
          </a:p>
          <a:p>
            <a:endParaRPr lang="en-IE" sz="2400">
              <a:latin typeface="Calibri" pitchFamily="34" charset="0"/>
            </a:endParaRPr>
          </a:p>
          <a:p>
            <a:endParaRPr lang="en-IE" sz="2400">
              <a:latin typeface="Calibri" pitchFamily="34" charset="0"/>
            </a:endParaRPr>
          </a:p>
          <a:p>
            <a:endParaRPr lang="en-US">
              <a:latin typeface="Calibri" pitchFamily="34" charset="0"/>
            </a:endParaRPr>
          </a:p>
        </p:txBody>
      </p:sp>
    </p:spTree>
  </p:cSld>
  <p:clrMapOvr>
    <a:masterClrMapping/>
  </p:clrMapOvr>
  <p:transition advClick="0" advTm="3341"/>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hoto-1422246358533-95dcd3d48961.jpg"/>
          <p:cNvPicPr>
            <a:picLocks noChangeAspect="1"/>
          </p:cNvPicPr>
          <p:nvPr/>
        </p:nvPicPr>
        <p:blipFill>
          <a:blip r:embed="rId3" cstate="print">
            <a:duotone>
              <a:prstClr val="black"/>
              <a:schemeClr val="tx1">
                <a:lumMod val="75000"/>
                <a:lumOff val="25000"/>
                <a:tint val="45000"/>
                <a:satMod val="400000"/>
              </a:schemeClr>
            </a:duotone>
          </a:blip>
          <a:stretch>
            <a:fillRect/>
          </a:stretch>
        </p:blipFill>
        <p:spPr>
          <a:xfrm>
            <a:off x="0" y="0"/>
            <a:ext cx="9144000" cy="6858000"/>
          </a:xfrm>
          <a:prstGeom prst="rect">
            <a:avLst/>
          </a:prstGeom>
        </p:spPr>
      </p:pic>
      <p:sp>
        <p:nvSpPr>
          <p:cNvPr id="25603" name="Text Box 4"/>
          <p:cNvSpPr txBox="1">
            <a:spLocks noChangeArrowheads="1"/>
          </p:cNvSpPr>
          <p:nvPr/>
        </p:nvSpPr>
        <p:spPr bwMode="auto">
          <a:xfrm>
            <a:off x="250825" y="188913"/>
            <a:ext cx="8353425" cy="3370262"/>
          </a:xfrm>
          <a:prstGeom prst="rect">
            <a:avLst/>
          </a:prstGeom>
          <a:noFill/>
          <a:ln w="9525">
            <a:noFill/>
            <a:miter lim="800000"/>
            <a:headEnd/>
            <a:tailEnd/>
          </a:ln>
        </p:spPr>
        <p:txBody>
          <a:bodyPr>
            <a:spAutoFit/>
          </a:bodyPr>
          <a:lstStyle/>
          <a:p>
            <a:pPr>
              <a:defRPr/>
            </a:pPr>
            <a:endParaRPr lang="en-IE" b="1" dirty="0">
              <a:solidFill>
                <a:schemeClr val="bg1"/>
              </a:solidFill>
              <a:latin typeface="+mn-lt"/>
              <a:cs typeface="+mn-cs"/>
            </a:endParaRPr>
          </a:p>
          <a:p>
            <a:pPr>
              <a:lnSpc>
                <a:spcPct val="150000"/>
              </a:lnSpc>
              <a:defRPr/>
            </a:pPr>
            <a:endParaRPr lang="en-IE" sz="2800" b="1" dirty="0">
              <a:solidFill>
                <a:schemeClr val="bg1"/>
              </a:solidFill>
              <a:latin typeface="+mn-lt"/>
              <a:cs typeface="+mn-cs"/>
            </a:endParaRPr>
          </a:p>
          <a:p>
            <a:pPr>
              <a:lnSpc>
                <a:spcPct val="150000"/>
              </a:lnSpc>
              <a:defRPr/>
            </a:pPr>
            <a:endParaRPr lang="en-IE" sz="2800" b="1" dirty="0">
              <a:solidFill>
                <a:schemeClr val="bg1"/>
              </a:solidFill>
              <a:latin typeface="+mn-lt"/>
              <a:cs typeface="+mn-cs"/>
            </a:endParaRPr>
          </a:p>
          <a:p>
            <a:pPr>
              <a:lnSpc>
                <a:spcPct val="150000"/>
              </a:lnSpc>
              <a:defRPr/>
            </a:pPr>
            <a:endParaRPr lang="en-IE" sz="2800" b="1" dirty="0">
              <a:solidFill>
                <a:schemeClr val="bg1"/>
              </a:solidFill>
              <a:latin typeface="+mn-lt"/>
              <a:cs typeface="+mn-cs"/>
            </a:endParaRPr>
          </a:p>
          <a:p>
            <a:pPr>
              <a:lnSpc>
                <a:spcPct val="150000"/>
              </a:lnSpc>
              <a:defRPr/>
            </a:pPr>
            <a:r>
              <a:rPr lang="en-IE" sz="2800" b="1" dirty="0">
                <a:solidFill>
                  <a:schemeClr val="bg1"/>
                </a:solidFill>
                <a:latin typeface="+mn-lt"/>
                <a:cs typeface="+mn-cs"/>
              </a:rPr>
              <a:t>CREATIVE SECTOR SPECIFIC FUNDING ..... </a:t>
            </a:r>
            <a:endParaRPr lang="en-IE" sz="2400" dirty="0">
              <a:solidFill>
                <a:schemeClr val="bg1"/>
              </a:solidFill>
              <a:latin typeface="+mn-lt"/>
              <a:cs typeface="+mn-cs"/>
            </a:endParaRPr>
          </a:p>
          <a:p>
            <a:pPr>
              <a:spcBef>
                <a:spcPct val="50000"/>
              </a:spcBef>
              <a:defRPr/>
            </a:pPr>
            <a:endParaRPr lang="en-US" dirty="0">
              <a:solidFill>
                <a:schemeClr val="bg1"/>
              </a:solidFill>
              <a:latin typeface="+mn-lt"/>
              <a:cs typeface="+mn-cs"/>
            </a:endParaRPr>
          </a:p>
        </p:txBody>
      </p:sp>
    </p:spTree>
  </p:cSld>
  <p:clrMapOvr>
    <a:masterClrMapping/>
  </p:clrMapOvr>
  <p:transition advClick="0" advTm="3341"/>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hoto-1422246358533-95dcd3d48961.jpg"/>
          <p:cNvPicPr>
            <a:picLocks noChangeAspect="1"/>
          </p:cNvPicPr>
          <p:nvPr/>
        </p:nvPicPr>
        <p:blipFill>
          <a:blip r:embed="rId3" cstate="print">
            <a:duotone>
              <a:prstClr val="black"/>
              <a:schemeClr val="tx1">
                <a:lumMod val="75000"/>
                <a:lumOff val="25000"/>
                <a:tint val="45000"/>
                <a:satMod val="400000"/>
              </a:schemeClr>
            </a:duotone>
          </a:blip>
          <a:stretch>
            <a:fillRect/>
          </a:stretch>
        </p:blipFill>
        <p:spPr>
          <a:xfrm>
            <a:off x="0" y="0"/>
            <a:ext cx="9144000" cy="6858000"/>
          </a:xfrm>
          <a:prstGeom prst="rect">
            <a:avLst/>
          </a:prstGeom>
        </p:spPr>
      </p:pic>
      <p:sp>
        <p:nvSpPr>
          <p:cNvPr id="25603" name="Text Box 4"/>
          <p:cNvSpPr txBox="1">
            <a:spLocks noChangeArrowheads="1"/>
          </p:cNvSpPr>
          <p:nvPr/>
        </p:nvSpPr>
        <p:spPr bwMode="auto">
          <a:xfrm>
            <a:off x="250825" y="188913"/>
            <a:ext cx="8353425" cy="7802562"/>
          </a:xfrm>
          <a:prstGeom prst="rect">
            <a:avLst/>
          </a:prstGeom>
          <a:noFill/>
          <a:ln w="9525">
            <a:noFill/>
            <a:miter lim="800000"/>
            <a:headEnd/>
            <a:tailEnd/>
          </a:ln>
        </p:spPr>
        <p:txBody>
          <a:bodyPr>
            <a:spAutoFit/>
          </a:bodyPr>
          <a:lstStyle/>
          <a:p>
            <a:pPr>
              <a:defRPr/>
            </a:pPr>
            <a:endParaRPr lang="en-IE" b="1" dirty="0">
              <a:solidFill>
                <a:schemeClr val="bg1"/>
              </a:solidFill>
              <a:latin typeface="+mn-lt"/>
              <a:cs typeface="+mn-cs"/>
            </a:endParaRPr>
          </a:p>
          <a:p>
            <a:pPr>
              <a:lnSpc>
                <a:spcPct val="150000"/>
              </a:lnSpc>
              <a:defRPr/>
            </a:pPr>
            <a:endParaRPr lang="en-IE" sz="2800" b="1" dirty="0">
              <a:solidFill>
                <a:schemeClr val="bg1"/>
              </a:solidFill>
              <a:latin typeface="+mn-lt"/>
              <a:cs typeface="+mn-cs"/>
            </a:endParaRPr>
          </a:p>
          <a:p>
            <a:pPr>
              <a:lnSpc>
                <a:spcPct val="150000"/>
              </a:lnSpc>
              <a:defRPr/>
            </a:pPr>
            <a:r>
              <a:rPr lang="en-IE" sz="2000" b="1" dirty="0">
                <a:solidFill>
                  <a:schemeClr val="bg1"/>
                </a:solidFill>
                <a:latin typeface="+mn-lt"/>
                <a:cs typeface="+mn-cs"/>
              </a:rPr>
              <a:t>http://www.dccoi.ie/craftspeople/opportunities/type/upcoming</a:t>
            </a:r>
          </a:p>
          <a:p>
            <a:pPr>
              <a:lnSpc>
                <a:spcPct val="150000"/>
              </a:lnSpc>
              <a:defRPr/>
            </a:pPr>
            <a:r>
              <a:rPr lang="en-IE" sz="2800" b="1" dirty="0">
                <a:solidFill>
                  <a:schemeClr val="bg1"/>
                </a:solidFill>
                <a:latin typeface="+mn-lt"/>
                <a:cs typeface="+mn-cs"/>
              </a:rPr>
              <a:t>External Exhibitions Fund</a:t>
            </a:r>
            <a:r>
              <a:rPr lang="en-IE" sz="2000" dirty="0">
                <a:solidFill>
                  <a:schemeClr val="bg1"/>
                </a:solidFill>
                <a:latin typeface="+mn-lt"/>
                <a:cs typeface="+mn-cs"/>
              </a:rPr>
              <a:t/>
            </a:r>
            <a:br>
              <a:rPr lang="en-IE" sz="2000" dirty="0">
                <a:solidFill>
                  <a:schemeClr val="bg1"/>
                </a:solidFill>
                <a:latin typeface="+mn-lt"/>
                <a:cs typeface="+mn-cs"/>
              </a:rPr>
            </a:br>
            <a:r>
              <a:rPr lang="en-IE" sz="2000" dirty="0">
                <a:solidFill>
                  <a:schemeClr val="bg1"/>
                </a:solidFill>
                <a:latin typeface="+mn-lt"/>
                <a:cs typeface="+mn-cs"/>
              </a:rPr>
              <a:t>The External Exhibitions Fund has been established to assist the development of high-quality, independent exhibitions run by individuals, organisations or groups. This annual fund supports a small number of professionally produced exhibitions featuring Irish design/craft in Ireland or abroad. </a:t>
            </a:r>
          </a:p>
          <a:p>
            <a:pPr>
              <a:lnSpc>
                <a:spcPct val="150000"/>
              </a:lnSpc>
              <a:defRPr/>
            </a:pPr>
            <a:r>
              <a:rPr lang="en-IE" sz="2000" b="1" dirty="0">
                <a:solidFill>
                  <a:schemeClr val="bg1"/>
                </a:solidFill>
                <a:latin typeface="+mn-lt"/>
                <a:cs typeface="+mn-cs"/>
              </a:rPr>
              <a:t/>
            </a:r>
            <a:br>
              <a:rPr lang="en-IE" sz="2000" b="1" dirty="0">
                <a:solidFill>
                  <a:schemeClr val="bg1"/>
                </a:solidFill>
                <a:latin typeface="+mn-lt"/>
                <a:cs typeface="+mn-cs"/>
              </a:rPr>
            </a:br>
            <a:r>
              <a:rPr lang="en-IE" sz="2800" b="1" dirty="0">
                <a:solidFill>
                  <a:schemeClr val="bg1"/>
                </a:solidFill>
                <a:latin typeface="+mn-lt"/>
                <a:cs typeface="+mn-cs"/>
              </a:rPr>
              <a:t>International Fair Fund </a:t>
            </a:r>
            <a:r>
              <a:rPr lang="en-IE" sz="2000" dirty="0">
                <a:solidFill>
                  <a:schemeClr val="bg1"/>
                </a:solidFill>
                <a:latin typeface="+mn-lt"/>
                <a:cs typeface="+mn-cs"/>
              </a:rPr>
              <a:t/>
            </a:r>
            <a:br>
              <a:rPr lang="en-IE" sz="2000" dirty="0">
                <a:solidFill>
                  <a:schemeClr val="bg1"/>
                </a:solidFill>
                <a:latin typeface="+mn-lt"/>
                <a:cs typeface="+mn-cs"/>
              </a:rPr>
            </a:br>
            <a:r>
              <a:rPr lang="en-IE" sz="2000" dirty="0">
                <a:solidFill>
                  <a:schemeClr val="bg1"/>
                </a:solidFill>
                <a:latin typeface="+mn-lt"/>
                <a:cs typeface="+mn-cs"/>
              </a:rPr>
              <a:t>The International Fair Fund has been developed to financially assist designers/craftspeople in reaching key export markets. The fund provides limited match funding for wholesale trade fairs abroad. </a:t>
            </a:r>
          </a:p>
          <a:p>
            <a:pPr>
              <a:defRPr/>
            </a:pPr>
            <a:r>
              <a:rPr lang="en-IE" dirty="0">
                <a:solidFill>
                  <a:schemeClr val="bg1"/>
                </a:solidFill>
                <a:latin typeface="+mn-lt"/>
                <a:cs typeface="+mn-cs"/>
              </a:rPr>
              <a:t> </a:t>
            </a:r>
          </a:p>
          <a:p>
            <a:pPr>
              <a:defRPr/>
            </a:pPr>
            <a:r>
              <a:rPr lang="en-IE" dirty="0">
                <a:solidFill>
                  <a:schemeClr val="bg1"/>
                </a:solidFill>
                <a:latin typeface="+mn-lt"/>
                <a:cs typeface="+mn-cs"/>
              </a:rPr>
              <a:t> </a:t>
            </a:r>
          </a:p>
          <a:p>
            <a:pPr>
              <a:defRPr/>
            </a:pPr>
            <a:endParaRPr lang="en-IE" sz="2400" dirty="0">
              <a:solidFill>
                <a:schemeClr val="bg1"/>
              </a:solidFill>
              <a:latin typeface="+mn-lt"/>
              <a:cs typeface="+mn-cs"/>
            </a:endParaRPr>
          </a:p>
          <a:p>
            <a:pPr>
              <a:spcBef>
                <a:spcPct val="50000"/>
              </a:spcBef>
              <a:defRPr/>
            </a:pPr>
            <a:endParaRPr lang="en-US" dirty="0">
              <a:solidFill>
                <a:schemeClr val="bg1"/>
              </a:solidFill>
              <a:latin typeface="+mn-lt"/>
              <a:cs typeface="+mn-cs"/>
            </a:endParaRPr>
          </a:p>
        </p:txBody>
      </p:sp>
      <p:pic>
        <p:nvPicPr>
          <p:cNvPr id="36868" name="Picture 2" descr="Design &amp; Crafts Council of Ireland"/>
          <p:cNvPicPr>
            <a:picLocks noChangeAspect="1" noChangeArrowheads="1"/>
          </p:cNvPicPr>
          <p:nvPr/>
        </p:nvPicPr>
        <p:blipFill>
          <a:blip r:embed="rId4"/>
          <a:srcRect/>
          <a:stretch>
            <a:fillRect/>
          </a:stretch>
        </p:blipFill>
        <p:spPr bwMode="auto">
          <a:xfrm>
            <a:off x="6429375" y="428625"/>
            <a:ext cx="2190750" cy="438150"/>
          </a:xfrm>
          <a:prstGeom prst="rect">
            <a:avLst/>
          </a:prstGeom>
          <a:noFill/>
          <a:ln w="9525">
            <a:noFill/>
            <a:miter lim="800000"/>
            <a:headEnd/>
            <a:tailEnd/>
          </a:ln>
        </p:spPr>
      </p:pic>
    </p:spTree>
  </p:cSld>
  <p:clrMapOvr>
    <a:masterClrMapping/>
  </p:clrMapOvr>
  <p:transition advClick="0" advTm="3341"/>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7" descr="photo-1414497729697-b8555ba6c1cc.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6627" name="Text Box 4"/>
          <p:cNvSpPr txBox="1">
            <a:spLocks noChangeArrowheads="1"/>
          </p:cNvSpPr>
          <p:nvPr/>
        </p:nvSpPr>
        <p:spPr bwMode="auto">
          <a:xfrm>
            <a:off x="250825" y="188913"/>
            <a:ext cx="8353425" cy="7248525"/>
          </a:xfrm>
          <a:prstGeom prst="rect">
            <a:avLst/>
          </a:prstGeom>
          <a:noFill/>
          <a:ln w="9525">
            <a:noFill/>
            <a:miter lim="800000"/>
            <a:headEnd/>
            <a:tailEnd/>
          </a:ln>
        </p:spPr>
        <p:txBody>
          <a:bodyPr>
            <a:spAutoFit/>
          </a:bodyPr>
          <a:lstStyle/>
          <a:p>
            <a:pPr>
              <a:defRPr/>
            </a:pPr>
            <a:endParaRPr lang="en-IE" b="1" dirty="0">
              <a:solidFill>
                <a:schemeClr val="bg1"/>
              </a:solidFill>
              <a:cs typeface="+mn-cs"/>
            </a:endParaRPr>
          </a:p>
          <a:p>
            <a:pPr>
              <a:defRPr/>
            </a:pPr>
            <a:endParaRPr lang="en-IE" b="1" dirty="0">
              <a:solidFill>
                <a:schemeClr val="bg1"/>
              </a:solidFill>
              <a:cs typeface="+mn-cs"/>
            </a:endParaRPr>
          </a:p>
          <a:p>
            <a:pPr>
              <a:lnSpc>
                <a:spcPct val="150000"/>
              </a:lnSpc>
              <a:defRPr/>
            </a:pPr>
            <a:r>
              <a:rPr lang="en-IE" sz="2800" b="1" dirty="0">
                <a:solidFill>
                  <a:schemeClr val="bg1"/>
                </a:solidFill>
                <a:latin typeface="+mn-lt"/>
                <a:cs typeface="+mn-cs"/>
              </a:rPr>
              <a:t>Future Makers Awards &amp; Supports </a:t>
            </a:r>
            <a:br>
              <a:rPr lang="en-IE" sz="2800" b="1" dirty="0">
                <a:solidFill>
                  <a:schemeClr val="bg1"/>
                </a:solidFill>
                <a:latin typeface="+mn-lt"/>
                <a:cs typeface="+mn-cs"/>
              </a:rPr>
            </a:br>
            <a:r>
              <a:rPr lang="en-IE" sz="2800" dirty="0">
                <a:solidFill>
                  <a:schemeClr val="bg1"/>
                </a:solidFill>
                <a:latin typeface="+mn-lt"/>
                <a:cs typeface="+mn-cs"/>
              </a:rPr>
              <a:t/>
            </a:r>
            <a:br>
              <a:rPr lang="en-IE" sz="2800" dirty="0">
                <a:solidFill>
                  <a:schemeClr val="bg1"/>
                </a:solidFill>
                <a:latin typeface="+mn-lt"/>
                <a:cs typeface="+mn-cs"/>
              </a:rPr>
            </a:br>
            <a:r>
              <a:rPr lang="en-IE" sz="2800" dirty="0" err="1">
                <a:solidFill>
                  <a:schemeClr val="bg1"/>
                </a:solidFill>
                <a:latin typeface="+mn-lt"/>
                <a:cs typeface="+mn-cs"/>
              </a:rPr>
              <a:t>DCCoI’s</a:t>
            </a:r>
            <a:r>
              <a:rPr lang="en-IE" sz="2800" dirty="0">
                <a:solidFill>
                  <a:schemeClr val="bg1"/>
                </a:solidFill>
                <a:latin typeface="+mn-lt"/>
                <a:cs typeface="+mn-cs"/>
              </a:rPr>
              <a:t> Future Makers Awards &amp; Supports programme rewards the next generation of creative makers, providing support for development of an exciting career in the craft and design industry. The programme funds research, training, residencies, exhibitions, studio development and more. </a:t>
            </a:r>
            <a:r>
              <a:rPr lang="en-IE" sz="2800" dirty="0">
                <a:solidFill>
                  <a:schemeClr val="bg1"/>
                </a:solidFill>
                <a:latin typeface="+mn-lt"/>
                <a:cs typeface="+mn-cs"/>
                <a:hlinkClick r:id="rId4"/>
              </a:rPr>
              <a:t>www.futuremakers.ie</a:t>
            </a:r>
            <a:r>
              <a:rPr lang="en-IE" sz="2800" dirty="0">
                <a:solidFill>
                  <a:schemeClr val="bg1"/>
                </a:solidFill>
                <a:latin typeface="+mn-lt"/>
                <a:cs typeface="+mn-cs"/>
              </a:rPr>
              <a:t> </a:t>
            </a:r>
          </a:p>
          <a:p>
            <a:pPr>
              <a:lnSpc>
                <a:spcPct val="150000"/>
              </a:lnSpc>
              <a:defRPr/>
            </a:pPr>
            <a:r>
              <a:rPr lang="en-IE" sz="2800" dirty="0">
                <a:solidFill>
                  <a:schemeClr val="bg1"/>
                </a:solidFill>
                <a:latin typeface="+mn-lt"/>
                <a:cs typeface="+mn-cs"/>
              </a:rPr>
              <a:t> </a:t>
            </a:r>
          </a:p>
          <a:p>
            <a:pPr>
              <a:defRPr/>
            </a:pPr>
            <a:endParaRPr lang="en-IE" sz="2400" dirty="0">
              <a:solidFill>
                <a:schemeClr val="bg1"/>
              </a:solidFill>
              <a:latin typeface="Calibri" pitchFamily="34" charset="0"/>
              <a:cs typeface="+mn-cs"/>
            </a:endParaRPr>
          </a:p>
          <a:p>
            <a:pPr>
              <a:spcBef>
                <a:spcPct val="50000"/>
              </a:spcBef>
              <a:defRPr/>
            </a:pPr>
            <a:endParaRPr lang="en-US" dirty="0">
              <a:solidFill>
                <a:schemeClr val="bg1"/>
              </a:solidFill>
              <a:latin typeface="Calibri" pitchFamily="34" charset="0"/>
              <a:cs typeface="+mn-cs"/>
            </a:endParaRPr>
          </a:p>
        </p:txBody>
      </p:sp>
      <p:pic>
        <p:nvPicPr>
          <p:cNvPr id="37892" name="Picture 2" descr="Design &amp; Crafts Council of Ireland"/>
          <p:cNvPicPr>
            <a:picLocks noChangeAspect="1" noChangeArrowheads="1"/>
          </p:cNvPicPr>
          <p:nvPr/>
        </p:nvPicPr>
        <p:blipFill>
          <a:blip r:embed="rId5"/>
          <a:srcRect/>
          <a:stretch>
            <a:fillRect/>
          </a:stretch>
        </p:blipFill>
        <p:spPr bwMode="auto">
          <a:xfrm>
            <a:off x="6429375" y="142875"/>
            <a:ext cx="2190750" cy="438150"/>
          </a:xfrm>
          <a:prstGeom prst="rect">
            <a:avLst/>
          </a:prstGeom>
          <a:noFill/>
          <a:ln w="9525">
            <a:noFill/>
            <a:miter lim="800000"/>
            <a:headEnd/>
            <a:tailEnd/>
          </a:ln>
        </p:spPr>
      </p:pic>
      <p:pic>
        <p:nvPicPr>
          <p:cNvPr id="37893" name="Picture 6" descr="http://www.futuremakers.ie/wp-content/themes/futuremakers/images/default_homepage_slider.jpg"/>
          <p:cNvPicPr>
            <a:picLocks noChangeAspect="1" noChangeArrowheads="1"/>
          </p:cNvPicPr>
          <p:nvPr/>
        </p:nvPicPr>
        <p:blipFill>
          <a:blip r:embed="rId6" cstate="screen"/>
          <a:srcRect/>
          <a:stretch>
            <a:fillRect/>
          </a:stretch>
        </p:blipFill>
        <p:spPr bwMode="auto">
          <a:xfrm>
            <a:off x="6286500" y="754063"/>
            <a:ext cx="2352675" cy="1317625"/>
          </a:xfrm>
          <a:prstGeom prst="rect">
            <a:avLst/>
          </a:prstGeom>
          <a:noFill/>
          <a:ln w="9525">
            <a:noFill/>
            <a:miter lim="800000"/>
            <a:headEnd/>
            <a:tailEnd/>
          </a:ln>
        </p:spPr>
      </p:pic>
    </p:spTree>
  </p:cSld>
  <p:clrMapOvr>
    <a:masterClrMapping/>
  </p:clrMapOvr>
  <p:transition advClick="0" advTm="3341"/>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photo-1454473236878-c48e8ea9a930.jpg"/>
          <p:cNvPicPr>
            <a:picLocks noChangeAspect="1"/>
          </p:cNvPicPr>
          <p:nvPr/>
        </p:nvPicPr>
        <p:blipFill>
          <a:blip r:embed="rId3" cstate="screen">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8675" name="Text Box 4"/>
          <p:cNvSpPr txBox="1">
            <a:spLocks noChangeArrowheads="1"/>
          </p:cNvSpPr>
          <p:nvPr/>
        </p:nvSpPr>
        <p:spPr bwMode="auto">
          <a:xfrm>
            <a:off x="250825" y="0"/>
            <a:ext cx="8607425" cy="877888"/>
          </a:xfrm>
          <a:prstGeom prst="rect">
            <a:avLst/>
          </a:prstGeom>
          <a:noFill/>
          <a:ln w="9525">
            <a:noFill/>
            <a:miter lim="800000"/>
            <a:headEnd/>
            <a:tailEnd/>
          </a:ln>
        </p:spPr>
        <p:txBody>
          <a:bodyPr>
            <a:spAutoFit/>
          </a:bodyPr>
          <a:lstStyle/>
          <a:p>
            <a:pPr>
              <a:defRPr/>
            </a:pPr>
            <a:endParaRPr lang="en-IE" sz="2400" dirty="0">
              <a:latin typeface="+mn-lt"/>
              <a:cs typeface="+mn-cs"/>
            </a:endParaRPr>
          </a:p>
          <a:p>
            <a:pPr>
              <a:spcBef>
                <a:spcPct val="50000"/>
              </a:spcBef>
              <a:defRPr/>
            </a:pPr>
            <a:endParaRPr lang="en-US" dirty="0">
              <a:solidFill>
                <a:srgbClr val="AE8EB3"/>
              </a:solidFill>
              <a:latin typeface="+mn-lt"/>
              <a:cs typeface="+mn-cs"/>
            </a:endParaRPr>
          </a:p>
        </p:txBody>
      </p:sp>
      <p:pic>
        <p:nvPicPr>
          <p:cNvPr id="38916" name="Picture 7" descr="Logo"/>
          <p:cNvPicPr>
            <a:picLocks noChangeAspect="1" noChangeArrowheads="1"/>
          </p:cNvPicPr>
          <p:nvPr/>
        </p:nvPicPr>
        <p:blipFill>
          <a:blip r:embed="rId4"/>
          <a:srcRect/>
          <a:stretch>
            <a:fillRect/>
          </a:stretch>
        </p:blipFill>
        <p:spPr bwMode="auto">
          <a:xfrm>
            <a:off x="3851275" y="476250"/>
            <a:ext cx="1368425" cy="1368425"/>
          </a:xfrm>
          <a:prstGeom prst="rect">
            <a:avLst/>
          </a:prstGeom>
          <a:noFill/>
          <a:ln w="9525">
            <a:noFill/>
            <a:miter lim="800000"/>
            <a:headEnd/>
            <a:tailEnd/>
          </a:ln>
        </p:spPr>
      </p:pic>
      <p:sp>
        <p:nvSpPr>
          <p:cNvPr id="7" name="Rectangle 6"/>
          <p:cNvSpPr/>
          <p:nvPr/>
        </p:nvSpPr>
        <p:spPr>
          <a:xfrm>
            <a:off x="395288" y="2349500"/>
            <a:ext cx="8569325" cy="1938338"/>
          </a:xfrm>
          <a:prstGeom prst="rect">
            <a:avLst/>
          </a:prstGeom>
        </p:spPr>
        <p:txBody>
          <a:bodyPr>
            <a:spAutoFit/>
          </a:bodyPr>
          <a:lstStyle/>
          <a:p>
            <a:pPr>
              <a:defRPr/>
            </a:pPr>
            <a:r>
              <a:rPr lang="en-IE" sz="2400" dirty="0">
                <a:latin typeface="+mn-lt"/>
              </a:rPr>
              <a:t>Arts organisations, artists, and groups working with the arts can apply for funding. Discover what funding is available then register for </a:t>
            </a:r>
            <a:r>
              <a:rPr lang="en-IE" sz="2400" dirty="0">
                <a:latin typeface="+mn-lt"/>
                <a:hlinkClick r:id="rId5" tooltip="Visit https://onlineservices.artscouncil.ie/ (click to open in a new window)"/>
              </a:rPr>
              <a:t>online services</a:t>
            </a:r>
            <a:r>
              <a:rPr lang="en-IE" sz="2400" dirty="0">
                <a:latin typeface="+mn-lt"/>
              </a:rPr>
              <a:t> to submit an application.</a:t>
            </a:r>
          </a:p>
          <a:p>
            <a:pPr>
              <a:defRPr/>
            </a:pPr>
            <a:endParaRPr lang="en-IE" sz="2400" dirty="0">
              <a:latin typeface="+mn-lt"/>
            </a:endParaRPr>
          </a:p>
          <a:p>
            <a:pPr>
              <a:defRPr/>
            </a:pPr>
            <a:r>
              <a:rPr lang="en-IE" sz="2400" dirty="0">
                <a:latin typeface="+mn-lt"/>
                <a:hlinkClick r:id="rId6"/>
              </a:rPr>
              <a:t>http://www.artscouncil.ie/available-funding/</a:t>
            </a:r>
            <a:r>
              <a:rPr lang="en-IE" sz="2400" dirty="0">
                <a:latin typeface="+mn-lt"/>
              </a:rPr>
              <a:t> </a:t>
            </a:r>
          </a:p>
        </p:txBody>
      </p:sp>
    </p:spTree>
  </p:cSld>
  <p:clrMapOvr>
    <a:masterClrMapping/>
  </p:clrMapOvr>
  <p:transition advClick="0" advTm="3341"/>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photo-1454473236878-c48e8ea9a930.jpg"/>
          <p:cNvPicPr>
            <a:picLocks noChangeAspect="1"/>
          </p:cNvPicPr>
          <p:nvPr/>
        </p:nvPicPr>
        <p:blipFill>
          <a:blip r:embed="rId3" cstate="screen">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8675" name="Text Box 4"/>
          <p:cNvSpPr txBox="1">
            <a:spLocks noChangeArrowheads="1"/>
          </p:cNvSpPr>
          <p:nvPr/>
        </p:nvSpPr>
        <p:spPr bwMode="auto">
          <a:xfrm>
            <a:off x="250825" y="0"/>
            <a:ext cx="8607425" cy="877888"/>
          </a:xfrm>
          <a:prstGeom prst="rect">
            <a:avLst/>
          </a:prstGeom>
          <a:noFill/>
          <a:ln w="9525">
            <a:noFill/>
            <a:miter lim="800000"/>
            <a:headEnd/>
            <a:tailEnd/>
          </a:ln>
        </p:spPr>
        <p:txBody>
          <a:bodyPr>
            <a:spAutoFit/>
          </a:bodyPr>
          <a:lstStyle/>
          <a:p>
            <a:pPr>
              <a:defRPr/>
            </a:pPr>
            <a:endParaRPr lang="en-IE" sz="2400" dirty="0">
              <a:latin typeface="+mn-lt"/>
              <a:cs typeface="+mn-cs"/>
            </a:endParaRPr>
          </a:p>
          <a:p>
            <a:pPr>
              <a:spcBef>
                <a:spcPct val="50000"/>
              </a:spcBef>
              <a:defRPr/>
            </a:pPr>
            <a:endParaRPr lang="en-US" dirty="0">
              <a:solidFill>
                <a:srgbClr val="AE8EB3"/>
              </a:solidFill>
              <a:latin typeface="+mn-lt"/>
              <a:cs typeface="+mn-cs"/>
            </a:endParaRPr>
          </a:p>
        </p:txBody>
      </p:sp>
      <p:pic>
        <p:nvPicPr>
          <p:cNvPr id="39940" name="Picture 5" descr="MyCreativeEdge"/>
          <p:cNvPicPr>
            <a:picLocks noChangeAspect="1" noChangeArrowheads="1"/>
          </p:cNvPicPr>
          <p:nvPr/>
        </p:nvPicPr>
        <p:blipFill>
          <a:blip r:embed="rId4"/>
          <a:srcRect/>
          <a:stretch>
            <a:fillRect/>
          </a:stretch>
        </p:blipFill>
        <p:spPr bwMode="auto">
          <a:xfrm>
            <a:off x="6011863" y="188913"/>
            <a:ext cx="2857500" cy="952500"/>
          </a:xfrm>
          <a:prstGeom prst="rect">
            <a:avLst/>
          </a:prstGeom>
          <a:noFill/>
          <a:ln w="9525">
            <a:noFill/>
            <a:miter lim="800000"/>
            <a:headEnd/>
            <a:tailEnd/>
          </a:ln>
        </p:spPr>
      </p:pic>
      <p:sp>
        <p:nvSpPr>
          <p:cNvPr id="5" name="Rectangle 4"/>
          <p:cNvSpPr/>
          <p:nvPr/>
        </p:nvSpPr>
        <p:spPr>
          <a:xfrm>
            <a:off x="323850" y="1412875"/>
            <a:ext cx="8424863" cy="4708525"/>
          </a:xfrm>
          <a:prstGeom prst="rect">
            <a:avLst/>
          </a:prstGeom>
        </p:spPr>
        <p:txBody>
          <a:bodyPr>
            <a:spAutoFit/>
          </a:bodyPr>
          <a:lstStyle/>
          <a:p>
            <a:pPr>
              <a:lnSpc>
                <a:spcPct val="150000"/>
              </a:lnSpc>
              <a:defRPr/>
            </a:pPr>
            <a:r>
              <a:rPr lang="en-IE" sz="2000" dirty="0">
                <a:latin typeface="+mn-lt"/>
              </a:rPr>
              <a:t>An innovation programme funded by </a:t>
            </a:r>
            <a:r>
              <a:rPr lang="en-IE" sz="2000" i="1" dirty="0">
                <a:latin typeface="+mn-lt"/>
              </a:rPr>
              <a:t>a </a:t>
            </a:r>
            <a:r>
              <a:rPr lang="en-IE" sz="2000" b="1" i="1" dirty="0">
                <a:latin typeface="+mn-lt"/>
              </a:rPr>
              <a:t>creative momentum project</a:t>
            </a:r>
            <a:r>
              <a:rPr lang="en-IE" sz="2000" dirty="0">
                <a:latin typeface="+mn-lt"/>
              </a:rPr>
              <a:t>. It matches emerging creative talent with existing businesses over a 10-day period in order to facilitate innovation. The programme will be repeated four times between 2016 and 2017.</a:t>
            </a:r>
            <a:r>
              <a:rPr lang="en-IE" sz="2000" b="1" dirty="0">
                <a:latin typeface="+mn-lt"/>
              </a:rPr>
              <a:t/>
            </a:r>
            <a:br>
              <a:rPr lang="en-IE" sz="2000" b="1" dirty="0">
                <a:latin typeface="+mn-lt"/>
              </a:rPr>
            </a:br>
            <a:r>
              <a:rPr lang="en-IE" sz="2000" b="1" dirty="0">
                <a:latin typeface="+mn-lt"/>
              </a:rPr>
              <a:t>To apply - </a:t>
            </a:r>
            <a:r>
              <a:rPr lang="en-IE" sz="2000" dirty="0">
                <a:latin typeface="+mn-lt"/>
              </a:rPr>
              <a:t>Login to </a:t>
            </a:r>
            <a:r>
              <a:rPr lang="en-IE" sz="2000" dirty="0" err="1">
                <a:latin typeface="+mn-lt"/>
              </a:rPr>
              <a:t>MyCreativeEdge</a:t>
            </a:r>
            <a:r>
              <a:rPr lang="en-IE" sz="2000" dirty="0">
                <a:latin typeface="+mn-lt"/>
              </a:rPr>
              <a:t> and complete the online application form. If you are not already registered on </a:t>
            </a:r>
            <a:r>
              <a:rPr lang="en-IE" sz="2000" dirty="0" err="1">
                <a:latin typeface="+mn-lt"/>
              </a:rPr>
              <a:t>MyCreativeEdge</a:t>
            </a:r>
            <a:r>
              <a:rPr lang="en-IE" sz="2000" dirty="0">
                <a:latin typeface="+mn-lt"/>
              </a:rPr>
              <a:t>, you will need to register </a:t>
            </a:r>
            <a:r>
              <a:rPr lang="en-IE" sz="2000" u="sng" dirty="0">
                <a:latin typeface="+mn-lt"/>
                <a:hlinkClick r:id="rId5"/>
              </a:rPr>
              <a:t>here</a:t>
            </a:r>
            <a:r>
              <a:rPr lang="en-IE" sz="2000" dirty="0">
                <a:latin typeface="+mn-lt"/>
              </a:rPr>
              <a:t>.</a:t>
            </a:r>
          </a:p>
          <a:p>
            <a:pPr>
              <a:lnSpc>
                <a:spcPct val="150000"/>
              </a:lnSpc>
              <a:defRPr/>
            </a:pPr>
            <a:r>
              <a:rPr lang="en-IE" sz="2000" b="1" dirty="0">
                <a:latin typeface="+mn-lt"/>
              </a:rPr>
              <a:t>Download </a:t>
            </a:r>
            <a:br>
              <a:rPr lang="en-IE" sz="2000" b="1" dirty="0">
                <a:latin typeface="+mn-lt"/>
              </a:rPr>
            </a:br>
            <a:r>
              <a:rPr lang="en-IE" sz="2000" u="sng" dirty="0">
                <a:latin typeface="+mn-lt"/>
                <a:hlinkClick r:id="rId6"/>
              </a:rPr>
              <a:t>Creative Steps 2.0-App Form in Word for download</a:t>
            </a:r>
            <a:r>
              <a:rPr lang="en-IE" sz="2000" dirty="0">
                <a:latin typeface="+mn-lt"/>
              </a:rPr>
              <a:t> (Word)</a:t>
            </a:r>
          </a:p>
          <a:p>
            <a:pPr>
              <a:lnSpc>
                <a:spcPct val="150000"/>
              </a:lnSpc>
              <a:defRPr/>
            </a:pPr>
            <a:r>
              <a:rPr lang="en-IE" sz="2000" u="sng" dirty="0">
                <a:latin typeface="+mn-lt"/>
                <a:hlinkClick r:id="rId7"/>
              </a:rPr>
              <a:t>Creative Steps 2.0-App Form in PDF for download</a:t>
            </a:r>
            <a:r>
              <a:rPr lang="en-IE" sz="2000" dirty="0">
                <a:latin typeface="+mn-lt"/>
              </a:rPr>
              <a:t> (PDF)</a:t>
            </a:r>
          </a:p>
        </p:txBody>
      </p:sp>
    </p:spTree>
  </p:cSld>
  <p:clrMapOvr>
    <a:masterClrMapping/>
  </p:clrMapOvr>
  <p:transition advClick="0" advTm="3341"/>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photo-1454473236878-c48e8ea9a930.jpg"/>
          <p:cNvPicPr>
            <a:picLocks noChangeAspect="1"/>
          </p:cNvPicPr>
          <p:nvPr/>
        </p:nvPicPr>
        <p:blipFill>
          <a:blip r:embed="rId3" cstate="screen">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8675" name="Text Box 4"/>
          <p:cNvSpPr txBox="1">
            <a:spLocks noChangeArrowheads="1"/>
          </p:cNvSpPr>
          <p:nvPr/>
        </p:nvSpPr>
        <p:spPr bwMode="auto">
          <a:xfrm>
            <a:off x="250825" y="0"/>
            <a:ext cx="8607425" cy="877888"/>
          </a:xfrm>
          <a:prstGeom prst="rect">
            <a:avLst/>
          </a:prstGeom>
          <a:noFill/>
          <a:ln w="9525">
            <a:noFill/>
            <a:miter lim="800000"/>
            <a:headEnd/>
            <a:tailEnd/>
          </a:ln>
        </p:spPr>
        <p:txBody>
          <a:bodyPr>
            <a:spAutoFit/>
          </a:bodyPr>
          <a:lstStyle/>
          <a:p>
            <a:pPr>
              <a:defRPr/>
            </a:pPr>
            <a:endParaRPr lang="en-IE" sz="2400" dirty="0">
              <a:latin typeface="+mn-lt"/>
              <a:cs typeface="+mn-cs"/>
            </a:endParaRPr>
          </a:p>
          <a:p>
            <a:pPr>
              <a:spcBef>
                <a:spcPct val="50000"/>
              </a:spcBef>
              <a:defRPr/>
            </a:pPr>
            <a:endParaRPr lang="en-US" dirty="0">
              <a:solidFill>
                <a:srgbClr val="AE8EB3"/>
              </a:solidFill>
              <a:latin typeface="+mn-lt"/>
              <a:cs typeface="+mn-cs"/>
            </a:endParaRPr>
          </a:p>
        </p:txBody>
      </p:sp>
      <p:sp>
        <p:nvSpPr>
          <p:cNvPr id="5" name="Rectangle 4"/>
          <p:cNvSpPr/>
          <p:nvPr/>
        </p:nvSpPr>
        <p:spPr>
          <a:xfrm>
            <a:off x="323850" y="1916113"/>
            <a:ext cx="8424863" cy="1939925"/>
          </a:xfrm>
          <a:prstGeom prst="rect">
            <a:avLst/>
          </a:prstGeom>
        </p:spPr>
        <p:txBody>
          <a:bodyPr>
            <a:spAutoFit/>
          </a:bodyPr>
          <a:lstStyle/>
          <a:p>
            <a:pPr>
              <a:lnSpc>
                <a:spcPct val="150000"/>
              </a:lnSpc>
              <a:defRPr/>
            </a:pPr>
            <a:r>
              <a:rPr lang="en-IE" sz="2000" dirty="0">
                <a:latin typeface="+mn-lt"/>
              </a:rPr>
              <a:t>A  continuous professional development network designed to facilitate the ongoing training and development requirements of practitioners in the creative sector in Leitrim and the wider region.</a:t>
            </a:r>
          </a:p>
          <a:p>
            <a:pPr>
              <a:lnSpc>
                <a:spcPct val="150000"/>
              </a:lnSpc>
              <a:defRPr/>
            </a:pPr>
            <a:r>
              <a:rPr lang="en-IE" sz="2000" dirty="0">
                <a:latin typeface="+mn-lt"/>
                <a:hlinkClick r:id="rId4"/>
              </a:rPr>
              <a:t>http://creativeframe.eu/</a:t>
            </a:r>
            <a:r>
              <a:rPr lang="en-IE" sz="2000" dirty="0">
                <a:latin typeface="+mn-lt"/>
              </a:rPr>
              <a:t> </a:t>
            </a:r>
          </a:p>
        </p:txBody>
      </p:sp>
      <p:pic>
        <p:nvPicPr>
          <p:cNvPr id="40965" name="Picture 2" descr="Creative Frame"/>
          <p:cNvPicPr>
            <a:picLocks noChangeAspect="1" noChangeArrowheads="1"/>
          </p:cNvPicPr>
          <p:nvPr/>
        </p:nvPicPr>
        <p:blipFill>
          <a:blip r:embed="rId5"/>
          <a:srcRect/>
          <a:stretch>
            <a:fillRect/>
          </a:stretch>
        </p:blipFill>
        <p:spPr bwMode="auto">
          <a:xfrm>
            <a:off x="6156325" y="115888"/>
            <a:ext cx="2620963" cy="1525587"/>
          </a:xfrm>
          <a:prstGeom prst="rect">
            <a:avLst/>
          </a:prstGeom>
          <a:noFill/>
          <a:ln w="9525">
            <a:noFill/>
            <a:miter lim="800000"/>
            <a:headEnd/>
            <a:tailEnd/>
          </a:ln>
        </p:spPr>
      </p:pic>
    </p:spTree>
  </p:cSld>
  <p:clrMapOvr>
    <a:masterClrMapping/>
  </p:clrMapOvr>
  <p:transition advClick="0" advTm="3341"/>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ceo guidelines cover"/>
          <p:cNvPicPr>
            <a:picLocks noChangeAspect="1" noChangeArrowheads="1"/>
          </p:cNvPicPr>
          <p:nvPr/>
        </p:nvPicPr>
        <p:blipFill>
          <a:blip r:embed="rId2"/>
          <a:srcRect/>
          <a:stretch>
            <a:fillRect/>
          </a:stretch>
        </p:blipFill>
        <p:spPr bwMode="auto">
          <a:xfrm>
            <a:off x="-1588" y="0"/>
            <a:ext cx="9145588" cy="6859588"/>
          </a:xfrm>
          <a:prstGeom prst="rect">
            <a:avLst/>
          </a:prstGeom>
          <a:noFill/>
          <a:ln w="9525">
            <a:noFill/>
            <a:miter lim="800000"/>
            <a:headEnd/>
            <a:tailEnd/>
          </a:ln>
        </p:spPr>
      </p:pic>
      <p:cxnSp>
        <p:nvCxnSpPr>
          <p:cNvPr id="41987" name="AutoShape 7"/>
          <p:cNvCxnSpPr>
            <a:cxnSpLocks noChangeShapeType="1"/>
          </p:cNvCxnSpPr>
          <p:nvPr/>
        </p:nvCxnSpPr>
        <p:spPr bwMode="auto">
          <a:xfrm>
            <a:off x="304800" y="5257800"/>
            <a:ext cx="8458200" cy="0"/>
          </a:xfrm>
          <a:prstGeom prst="straightConnector1">
            <a:avLst/>
          </a:prstGeom>
          <a:noFill/>
          <a:ln w="9525">
            <a:solidFill>
              <a:schemeClr val="bg1"/>
            </a:solidFill>
            <a:round/>
            <a:headEnd/>
            <a:tailEnd/>
          </a:ln>
        </p:spPr>
      </p:cxnSp>
      <p:sp>
        <p:nvSpPr>
          <p:cNvPr id="41988" name="TextBox 5"/>
          <p:cNvSpPr txBox="1">
            <a:spLocks noChangeArrowheads="1"/>
          </p:cNvSpPr>
          <p:nvPr/>
        </p:nvSpPr>
        <p:spPr bwMode="auto">
          <a:xfrm>
            <a:off x="381000" y="3505200"/>
            <a:ext cx="8763000" cy="366713"/>
          </a:xfrm>
          <a:prstGeom prst="rect">
            <a:avLst/>
          </a:prstGeom>
          <a:noFill/>
          <a:ln w="9525">
            <a:noFill/>
            <a:miter lim="800000"/>
            <a:headEnd/>
            <a:tailEnd/>
          </a:ln>
        </p:spPr>
        <p:txBody>
          <a:bodyPr>
            <a:spAutoFit/>
          </a:bodyPr>
          <a:lstStyle/>
          <a:p>
            <a:r>
              <a:rPr lang="en-IE">
                <a:solidFill>
                  <a:srgbClr val="CE7F30"/>
                </a:solidFill>
                <a:latin typeface="Helvetica" pitchFamily="34" charset="0"/>
              </a:rPr>
              <a:t>CONTENT</a:t>
            </a:r>
            <a:endParaRPr lang="en-IE">
              <a:solidFill>
                <a:srgbClr val="CE7F30"/>
              </a:solidFill>
              <a:latin typeface="Calibri" pitchFamily="34" charset="0"/>
            </a:endParaRPr>
          </a:p>
        </p:txBody>
      </p:sp>
      <p:sp>
        <p:nvSpPr>
          <p:cNvPr id="41989" name="Footer Placeholder 6"/>
          <p:cNvSpPr txBox="1">
            <a:spLocks noGrp="1"/>
          </p:cNvSpPr>
          <p:nvPr/>
        </p:nvSpPr>
        <p:spPr bwMode="auto">
          <a:xfrm>
            <a:off x="2362200" y="6208713"/>
            <a:ext cx="2895600" cy="365125"/>
          </a:xfrm>
          <a:prstGeom prst="rect">
            <a:avLst/>
          </a:prstGeom>
          <a:noFill/>
          <a:ln w="9525">
            <a:noFill/>
            <a:miter lim="800000"/>
            <a:headEnd/>
            <a:tailEnd/>
          </a:ln>
        </p:spPr>
        <p:txBody>
          <a:bodyPr anchor="ctr"/>
          <a:lstStyle/>
          <a:p>
            <a:pPr algn="ctr"/>
            <a:r>
              <a:rPr lang="en-IE" sz="1200">
                <a:solidFill>
                  <a:srgbClr val="6D7276"/>
                </a:solidFill>
                <a:latin typeface="Calibri" pitchFamily="34" charset="0"/>
              </a:rPr>
              <a:t> This programme has been funded with support from the European Commission </a:t>
            </a:r>
          </a:p>
        </p:txBody>
      </p:sp>
      <p:pic>
        <p:nvPicPr>
          <p:cNvPr id="41990" name="Picture 2"/>
          <p:cNvPicPr>
            <a:picLocks noChangeAspect="1" noChangeArrowheads="1"/>
          </p:cNvPicPr>
          <p:nvPr/>
        </p:nvPicPr>
        <p:blipFill>
          <a:blip r:embed="rId3" cstate="screen"/>
          <a:srcRect/>
          <a:stretch>
            <a:fillRect/>
          </a:stretch>
        </p:blipFill>
        <p:spPr bwMode="auto">
          <a:xfrm>
            <a:off x="5257800" y="6148388"/>
            <a:ext cx="1692275" cy="481012"/>
          </a:xfrm>
          <a:prstGeom prst="rect">
            <a:avLst/>
          </a:prstGeom>
          <a:noFill/>
          <a:ln w="9525">
            <a:noFill/>
            <a:miter lim="800000"/>
            <a:headEnd/>
            <a:tailEnd/>
          </a:ln>
        </p:spPr>
      </p:pic>
      <p:sp>
        <p:nvSpPr>
          <p:cNvPr id="2055" name="TextBox 5"/>
          <p:cNvSpPr txBox="1">
            <a:spLocks noChangeArrowheads="1"/>
          </p:cNvSpPr>
          <p:nvPr/>
        </p:nvSpPr>
        <p:spPr bwMode="auto">
          <a:xfrm>
            <a:off x="250825" y="3357563"/>
            <a:ext cx="8763000" cy="1938337"/>
          </a:xfrm>
          <a:prstGeom prst="rect">
            <a:avLst/>
          </a:prstGeom>
          <a:noFill/>
          <a:ln w="9525">
            <a:noFill/>
            <a:miter lim="800000"/>
            <a:headEnd/>
            <a:tailEnd/>
          </a:ln>
        </p:spPr>
        <p:txBody>
          <a:bodyPr>
            <a:spAutoFit/>
          </a:bodyPr>
          <a:lstStyle/>
          <a:p>
            <a:pPr algn="ctr">
              <a:defRPr/>
            </a:pPr>
            <a:r>
              <a:rPr lang="ga-IE" sz="4000" b="1" dirty="0">
                <a:solidFill>
                  <a:schemeClr val="bg1"/>
                </a:solidFill>
                <a:latin typeface="+mn-lt"/>
              </a:rPr>
              <a:t>FREE course to help creative entrepreneurs to set up online and sell in 30 days</a:t>
            </a:r>
            <a:endParaRPr lang="en-IE" sz="4000" b="1" dirty="0">
              <a:solidFill>
                <a:schemeClr val="bg1"/>
              </a:solidFill>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photo-1436831135709-48bdc150cce5.jpg"/>
          <p:cNvPicPr>
            <a:picLocks noChangeAspect="1"/>
          </p:cNvPicPr>
          <p:nvPr/>
        </p:nvPicPr>
        <p:blipFill>
          <a:blip r:embed="rId3" cstate="screen">
            <a:lum bright="70000" contrast="-70000"/>
          </a:blip>
          <a:srcRect/>
          <a:stretch>
            <a:fillRect/>
          </a:stretch>
        </p:blipFill>
        <p:spPr bwMode="auto">
          <a:xfrm>
            <a:off x="0" y="-238125"/>
            <a:ext cx="9144000" cy="7096125"/>
          </a:xfrm>
          <a:prstGeom prst="rect">
            <a:avLst/>
          </a:prstGeom>
          <a:noFill/>
          <a:ln w="9525">
            <a:noFill/>
            <a:miter lim="800000"/>
            <a:headEnd/>
            <a:tailEnd/>
          </a:ln>
        </p:spPr>
      </p:pic>
      <p:sp>
        <p:nvSpPr>
          <p:cNvPr id="15363" name="Text Box 4"/>
          <p:cNvSpPr txBox="1">
            <a:spLocks noChangeArrowheads="1"/>
          </p:cNvSpPr>
          <p:nvPr/>
        </p:nvSpPr>
        <p:spPr bwMode="auto">
          <a:xfrm>
            <a:off x="323850" y="333375"/>
            <a:ext cx="8351838" cy="7232650"/>
          </a:xfrm>
          <a:prstGeom prst="rect">
            <a:avLst/>
          </a:prstGeom>
          <a:noFill/>
          <a:ln w="9525">
            <a:noFill/>
            <a:miter lim="800000"/>
            <a:headEnd/>
            <a:tailEnd/>
          </a:ln>
        </p:spPr>
        <p:txBody>
          <a:bodyPr>
            <a:spAutoFit/>
          </a:bodyPr>
          <a:lstStyle/>
          <a:p>
            <a:pPr>
              <a:spcBef>
                <a:spcPct val="50000"/>
              </a:spcBef>
            </a:pPr>
            <a:r>
              <a:rPr lang="en-US" sz="2800" b="1">
                <a:latin typeface="Calibri" pitchFamily="34" charset="0"/>
                <a:ea typeface="Aharoni"/>
                <a:cs typeface="Aharoni"/>
              </a:rPr>
              <a:t>FUNDING OPPORTUNITIES </a:t>
            </a:r>
          </a:p>
          <a:p>
            <a:pPr algn="ctr">
              <a:spcBef>
                <a:spcPct val="50000"/>
              </a:spcBef>
            </a:pPr>
            <a:endParaRPr lang="en-IE" sz="2000" b="1">
              <a:latin typeface="Calibri" pitchFamily="34" charset="0"/>
            </a:endParaRPr>
          </a:p>
          <a:p>
            <a:endParaRPr lang="en-IE" sz="2200" b="1">
              <a:latin typeface="Calibri" pitchFamily="34" charset="0"/>
            </a:endParaRPr>
          </a:p>
          <a:p>
            <a:r>
              <a:rPr lang="en-IE" sz="2200" b="1" u="sng">
                <a:latin typeface="Calibri" pitchFamily="34" charset="0"/>
              </a:rPr>
              <a:t>PRIMING GRANT </a:t>
            </a:r>
            <a:r>
              <a:rPr lang="en-IE" sz="2200">
                <a:latin typeface="Calibri" pitchFamily="34" charset="0"/>
              </a:rPr>
              <a:t>is a business start-up grant, available to micro enterprises within the first 18 months of start-up.  The max Priming Grant payable shall be 50% of the investment.  4 Expenditure headings:</a:t>
            </a:r>
          </a:p>
          <a:p>
            <a:r>
              <a:rPr lang="en-IE" sz="2200" b="1">
                <a:latin typeface="Calibri" pitchFamily="34" charset="0"/>
              </a:rPr>
              <a:t/>
            </a:r>
            <a:br>
              <a:rPr lang="en-IE" sz="2200" b="1">
                <a:latin typeface="Calibri" pitchFamily="34" charset="0"/>
              </a:rPr>
            </a:br>
            <a:r>
              <a:rPr lang="en-IE" sz="2200" b="1">
                <a:latin typeface="Calibri" pitchFamily="34" charset="0"/>
              </a:rPr>
              <a:t>Capital items                  		                          Salary costs	            Consultancy/Innovation/Marketing costs         General overhead costs</a:t>
            </a:r>
          </a:p>
          <a:p>
            <a:endParaRPr lang="en-IE" sz="2200">
              <a:latin typeface="Calibri" pitchFamily="34" charset="0"/>
            </a:endParaRPr>
          </a:p>
          <a:p>
            <a:r>
              <a:rPr lang="en-IE" sz="2200" b="1">
                <a:latin typeface="Calibri" pitchFamily="34" charset="0"/>
              </a:rPr>
              <a:t>Criteria:</a:t>
            </a:r>
          </a:p>
          <a:p>
            <a:pPr>
              <a:buFont typeface="Arial" pitchFamily="34" charset="0"/>
              <a:buChar char="•"/>
            </a:pPr>
            <a:r>
              <a:rPr lang="en-IE" sz="2200">
                <a:latin typeface="Calibri" pitchFamily="34" charset="0"/>
              </a:rPr>
              <a:t>A business which on growth will fit the Enterprise Ireland portfolio</a:t>
            </a:r>
          </a:p>
          <a:p>
            <a:pPr>
              <a:buFont typeface="Arial" pitchFamily="34" charset="0"/>
              <a:buChar char="•"/>
            </a:pPr>
            <a:r>
              <a:rPr lang="en-IE" sz="2200">
                <a:latin typeface="Calibri" pitchFamily="34" charset="0"/>
              </a:rPr>
              <a:t>A manufacturing or internationally traded services business </a:t>
            </a:r>
          </a:p>
          <a:p>
            <a:pPr>
              <a:buFont typeface="Arial" pitchFamily="34" charset="0"/>
              <a:buChar char="•"/>
            </a:pPr>
            <a:r>
              <a:rPr lang="en-IE" sz="2200">
                <a:latin typeface="Calibri" pitchFamily="34" charset="0"/>
              </a:rPr>
              <a:t>A domestically traded service business with the potential to trade internationally</a:t>
            </a:r>
          </a:p>
          <a:p>
            <a:pPr>
              <a:buFont typeface="Arial" pitchFamily="34" charset="0"/>
              <a:buChar char="•"/>
            </a:pPr>
            <a:r>
              <a:rPr lang="en-IE" sz="2200">
                <a:latin typeface="Calibri" pitchFamily="34" charset="0"/>
              </a:rPr>
              <a:t>Deadweight and displacement - </a:t>
            </a:r>
            <a:r>
              <a:rPr lang="en-IE" sz="2200" b="1">
                <a:latin typeface="Calibri" pitchFamily="34" charset="0"/>
              </a:rPr>
              <a:t>WHAT IS SPECIAL ABOUT YOUR BUSINESS IDEA?</a:t>
            </a:r>
          </a:p>
          <a:p>
            <a:r>
              <a:rPr lang="en-IE" sz="2200">
                <a:latin typeface="Calibri" pitchFamily="34" charset="0"/>
              </a:rPr>
              <a:t>All grants of a value greater than or equal to €40,000 need EI approval</a:t>
            </a:r>
          </a:p>
          <a:p>
            <a:pPr>
              <a:spcBef>
                <a:spcPct val="50000"/>
              </a:spcBef>
            </a:pPr>
            <a:endParaRPr lang="en-US">
              <a:latin typeface="Calibri" pitchFamily="34" charset="0"/>
            </a:endParaRPr>
          </a:p>
          <a:p>
            <a:pPr>
              <a:spcBef>
                <a:spcPct val="50000"/>
              </a:spcBef>
            </a:pPr>
            <a:endParaRPr lang="en-US">
              <a:latin typeface="Calibri" pitchFamily="34" charset="0"/>
            </a:endParaRPr>
          </a:p>
        </p:txBody>
      </p:sp>
      <p:pic>
        <p:nvPicPr>
          <p:cNvPr id="15364" name="Picture 2" descr="logo LEO"/>
          <p:cNvPicPr>
            <a:picLocks noChangeAspect="1" noChangeArrowheads="1"/>
          </p:cNvPicPr>
          <p:nvPr/>
        </p:nvPicPr>
        <p:blipFill>
          <a:blip r:embed="rId4"/>
          <a:srcRect/>
          <a:stretch>
            <a:fillRect/>
          </a:stretch>
        </p:blipFill>
        <p:spPr bwMode="auto">
          <a:xfrm>
            <a:off x="5148263" y="260350"/>
            <a:ext cx="3371850" cy="1085850"/>
          </a:xfrm>
          <a:prstGeom prst="rect">
            <a:avLst/>
          </a:prstGeom>
          <a:noFill/>
          <a:ln w="9525">
            <a:noFill/>
            <a:miter lim="800000"/>
            <a:headEnd/>
            <a:tailEnd/>
          </a:ln>
        </p:spPr>
      </p:pic>
    </p:spTree>
  </p:cSld>
  <p:clrMapOvr>
    <a:masterClrMapping/>
  </p:clrMapOvr>
  <p:transition advClick="0" advTm="3341"/>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photo-1454473236878-c48e8ea9a930.jpg"/>
          <p:cNvPicPr>
            <a:picLocks noChangeAspect="1"/>
          </p:cNvPicPr>
          <p:nvPr/>
        </p:nvPicPr>
        <p:blipFill>
          <a:blip r:embed="rId3" cstate="screen">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8675" name="Text Box 4"/>
          <p:cNvSpPr txBox="1">
            <a:spLocks noChangeArrowheads="1"/>
          </p:cNvSpPr>
          <p:nvPr/>
        </p:nvSpPr>
        <p:spPr bwMode="auto">
          <a:xfrm>
            <a:off x="250825" y="0"/>
            <a:ext cx="8607425" cy="7186613"/>
          </a:xfrm>
          <a:prstGeom prst="rect">
            <a:avLst/>
          </a:prstGeom>
          <a:noFill/>
          <a:ln w="9525">
            <a:noFill/>
            <a:miter lim="800000"/>
            <a:headEnd/>
            <a:tailEnd/>
          </a:ln>
        </p:spPr>
        <p:txBody>
          <a:bodyPr>
            <a:spAutoFit/>
          </a:bodyPr>
          <a:lstStyle/>
          <a:p>
            <a:pPr>
              <a:defRPr/>
            </a:pPr>
            <a:endParaRPr lang="en-GB" sz="2200" b="1" dirty="0">
              <a:latin typeface="+mn-lt"/>
              <a:cs typeface="+mn-cs"/>
            </a:endParaRPr>
          </a:p>
          <a:p>
            <a:pPr>
              <a:defRPr/>
            </a:pPr>
            <a:r>
              <a:rPr lang="en-GB" sz="2800" b="1" dirty="0">
                <a:latin typeface="+mn-lt"/>
                <a:cs typeface="+mn-cs"/>
              </a:rPr>
              <a:t>European Commission - Creative Europe: </a:t>
            </a:r>
          </a:p>
          <a:p>
            <a:pPr>
              <a:defRPr/>
            </a:pPr>
            <a:endParaRPr lang="en-GB" sz="2200" b="1" dirty="0">
              <a:latin typeface="+mn-lt"/>
              <a:cs typeface="+mn-cs"/>
            </a:endParaRPr>
          </a:p>
          <a:p>
            <a:pPr>
              <a:defRPr/>
            </a:pPr>
            <a:r>
              <a:rPr lang="en-GB" sz="2000" b="1" dirty="0">
                <a:latin typeface="+mn-lt"/>
                <a:cs typeface="+mn-cs"/>
              </a:rPr>
              <a:t>Creative Europe is the new framework programme for the cultural and creative sectors for 2014-2020. The programme will target the needs of the cultural and creative sectors, particularly in terms of promoting jobs and growth potential, and will promote cultural and linguistic diversity.</a:t>
            </a:r>
          </a:p>
          <a:p>
            <a:pPr>
              <a:defRPr/>
            </a:pPr>
            <a:r>
              <a:rPr lang="en-GB" sz="2000" b="1" dirty="0">
                <a:latin typeface="+mn-lt"/>
                <a:cs typeface="+mn-cs"/>
              </a:rPr>
              <a:t/>
            </a:r>
            <a:br>
              <a:rPr lang="en-GB" sz="2000" b="1" dirty="0">
                <a:latin typeface="+mn-lt"/>
                <a:cs typeface="+mn-cs"/>
              </a:rPr>
            </a:br>
            <a:r>
              <a:rPr lang="en-GB" sz="2000" b="1" dirty="0">
                <a:latin typeface="+mn-lt"/>
              </a:rPr>
              <a:t>Supports transnational cooperation projects, European networks, literary translation and European platforms. </a:t>
            </a:r>
            <a:r>
              <a:rPr lang="en-GB" sz="2000" dirty="0">
                <a:latin typeface="+mn-lt"/>
                <a:cs typeface="+mn-cs"/>
              </a:rPr>
              <a:t/>
            </a:r>
            <a:br>
              <a:rPr lang="en-GB" sz="2000" dirty="0">
                <a:latin typeface="+mn-lt"/>
                <a:cs typeface="+mn-cs"/>
              </a:rPr>
            </a:br>
            <a:endParaRPr lang="en-IE" sz="2000" dirty="0">
              <a:latin typeface="+mn-lt"/>
              <a:cs typeface="+mn-cs"/>
            </a:endParaRPr>
          </a:p>
          <a:p>
            <a:pPr>
              <a:defRPr/>
            </a:pPr>
            <a:r>
              <a:rPr lang="en-GB" sz="2000" b="1" dirty="0">
                <a:latin typeface="+mn-lt"/>
                <a:cs typeface="+mn-cs"/>
              </a:rPr>
              <a:t>Who Can Apply</a:t>
            </a:r>
            <a:endParaRPr lang="en-IE" sz="2000" dirty="0">
              <a:latin typeface="+mn-lt"/>
              <a:cs typeface="+mn-cs"/>
            </a:endParaRPr>
          </a:p>
          <a:p>
            <a:pPr>
              <a:defRPr/>
            </a:pPr>
            <a:r>
              <a:rPr lang="en-GB" sz="2000" dirty="0">
                <a:latin typeface="+mn-lt"/>
                <a:cs typeface="+mn-cs"/>
              </a:rPr>
              <a:t>Professionals, organisations, businesses and institutions active in the cultural and creative sectors will be eligible to apply. </a:t>
            </a:r>
            <a:r>
              <a:rPr lang="en-GB" sz="2000" b="1" dirty="0">
                <a:latin typeface="+mn-lt"/>
                <a:cs typeface="+mn-cs"/>
              </a:rPr>
              <a:t>The cultural and creative sectors include: architecture, archives and libraries, artistic crafts, audiovisual (including film, television, video games and multimedia), cultural heritage, design, festivals, music, performing arts, publishing, radio and visual arts. </a:t>
            </a:r>
            <a:r>
              <a:rPr lang="en-IE" sz="2000" b="1" dirty="0">
                <a:latin typeface="+mn-lt"/>
                <a:cs typeface="+mn-cs"/>
              </a:rPr>
              <a:t> </a:t>
            </a:r>
          </a:p>
          <a:p>
            <a:pPr>
              <a:defRPr/>
            </a:pPr>
            <a:endParaRPr lang="en-IE" sz="2000" dirty="0">
              <a:latin typeface="+mn-lt"/>
              <a:cs typeface="+mn-cs"/>
            </a:endParaRPr>
          </a:p>
          <a:p>
            <a:pPr>
              <a:defRPr/>
            </a:pPr>
            <a:r>
              <a:rPr lang="en-GB" sz="2000" b="1" dirty="0">
                <a:latin typeface="+mn-lt"/>
                <a:cs typeface="+mn-cs"/>
              </a:rPr>
              <a:t>Useful Links </a:t>
            </a:r>
            <a:r>
              <a:rPr lang="en-IE" sz="2000" b="1" dirty="0">
                <a:latin typeface="+mn-lt"/>
                <a:cs typeface="+mn-cs"/>
              </a:rPr>
              <a:t>- </a:t>
            </a:r>
            <a:r>
              <a:rPr lang="en-GB" sz="2000" dirty="0">
                <a:latin typeface="+mn-lt"/>
                <a:cs typeface="+mn-cs"/>
              </a:rPr>
              <a:t>Creative Europe </a:t>
            </a:r>
            <a:br>
              <a:rPr lang="en-GB" sz="2000" dirty="0">
                <a:latin typeface="+mn-lt"/>
                <a:cs typeface="+mn-cs"/>
              </a:rPr>
            </a:br>
            <a:r>
              <a:rPr lang="en-GB" sz="2000" u="sng" dirty="0">
                <a:latin typeface="+mn-lt"/>
                <a:cs typeface="+mn-cs"/>
              </a:rPr>
              <a:t> http://ec.europa.eu/programmes/creative-europe/index_en.htm</a:t>
            </a:r>
            <a:endParaRPr lang="en-IE" sz="2000" dirty="0">
              <a:latin typeface="+mn-lt"/>
              <a:cs typeface="+mn-cs"/>
            </a:endParaRPr>
          </a:p>
          <a:p>
            <a:pPr>
              <a:defRPr/>
            </a:pPr>
            <a:endParaRPr lang="en-IE" sz="2400" dirty="0">
              <a:latin typeface="+mn-lt"/>
              <a:cs typeface="+mn-cs"/>
            </a:endParaRPr>
          </a:p>
          <a:p>
            <a:pPr>
              <a:spcBef>
                <a:spcPct val="50000"/>
              </a:spcBef>
              <a:defRPr/>
            </a:pPr>
            <a:endParaRPr lang="en-US" dirty="0">
              <a:solidFill>
                <a:srgbClr val="AE8EB3"/>
              </a:solidFill>
              <a:latin typeface="+mn-lt"/>
              <a:cs typeface="+mn-cs"/>
            </a:endParaRPr>
          </a:p>
        </p:txBody>
      </p:sp>
    </p:spTree>
  </p:cSld>
  <p:clrMapOvr>
    <a:masterClrMapping/>
  </p:clrMapOvr>
  <p:transition advClick="0" advTm="3341"/>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photo-1458681708599-e0be9ce54707.jpg"/>
          <p:cNvPicPr>
            <a:picLocks noChangeAspect="1"/>
          </p:cNvPicPr>
          <p:nvPr/>
        </p:nvPicPr>
        <p:blipFill>
          <a:blip r:embed="rId3">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9699" name="Text Box 4"/>
          <p:cNvSpPr txBox="1">
            <a:spLocks noChangeArrowheads="1"/>
          </p:cNvSpPr>
          <p:nvPr/>
        </p:nvSpPr>
        <p:spPr bwMode="auto">
          <a:xfrm>
            <a:off x="250825" y="981075"/>
            <a:ext cx="8678863" cy="3278188"/>
          </a:xfrm>
          <a:prstGeom prst="rect">
            <a:avLst/>
          </a:prstGeom>
          <a:noFill/>
          <a:ln w="9525">
            <a:noFill/>
            <a:miter lim="800000"/>
            <a:headEnd/>
            <a:tailEnd/>
          </a:ln>
        </p:spPr>
        <p:txBody>
          <a:bodyPr>
            <a:spAutoFit/>
          </a:bodyPr>
          <a:lstStyle/>
          <a:p>
            <a:pPr>
              <a:defRPr/>
            </a:pPr>
            <a:r>
              <a:rPr lang="en-GB" b="1" dirty="0">
                <a:latin typeface="+mn-lt"/>
                <a:cs typeface="+mn-cs"/>
              </a:rPr>
              <a:t/>
            </a:r>
            <a:br>
              <a:rPr lang="en-GB" b="1" dirty="0">
                <a:latin typeface="+mn-lt"/>
                <a:cs typeface="+mn-cs"/>
              </a:rPr>
            </a:br>
            <a:r>
              <a:rPr lang="en-GB" sz="2400" dirty="0">
                <a:latin typeface="+mn-lt"/>
                <a:cs typeface="+mn-cs"/>
              </a:rPr>
              <a:t>Partnerships for cooperation projects must consist of a minimum of three different partners, from three different countries (for small cooperation projects) and at least six different partners, from six different countries (for large cooperation projects). </a:t>
            </a:r>
            <a:r>
              <a:rPr lang="en-IE" sz="2400" dirty="0">
                <a:latin typeface="+mn-lt"/>
                <a:cs typeface="+mn-cs"/>
              </a:rPr>
              <a:t> </a:t>
            </a:r>
          </a:p>
          <a:p>
            <a:pPr>
              <a:defRPr/>
            </a:pPr>
            <a:r>
              <a:rPr lang="en-IE" sz="2400" dirty="0">
                <a:latin typeface="+mn-lt"/>
                <a:cs typeface="+mn-cs"/>
              </a:rPr>
              <a:t/>
            </a:r>
            <a:br>
              <a:rPr lang="en-IE" sz="2400" dirty="0">
                <a:latin typeface="+mn-lt"/>
                <a:cs typeface="+mn-cs"/>
              </a:rPr>
            </a:br>
            <a:endParaRPr lang="en-IE" dirty="0">
              <a:latin typeface="+mn-lt"/>
              <a:cs typeface="+mn-cs"/>
            </a:endParaRPr>
          </a:p>
          <a:p>
            <a:pPr>
              <a:defRPr/>
            </a:pPr>
            <a:endParaRPr lang="en-IE" sz="2400" dirty="0">
              <a:latin typeface="+mn-lt"/>
              <a:cs typeface="+mn-cs"/>
            </a:endParaRPr>
          </a:p>
          <a:p>
            <a:pPr>
              <a:spcBef>
                <a:spcPct val="50000"/>
              </a:spcBef>
              <a:defRPr/>
            </a:pPr>
            <a:endParaRPr lang="en-US" dirty="0">
              <a:latin typeface="+mn-lt"/>
              <a:cs typeface="+mn-cs"/>
            </a:endParaRPr>
          </a:p>
        </p:txBody>
      </p:sp>
    </p:spTree>
  </p:cSld>
  <p:clrMapOvr>
    <a:masterClrMapping/>
  </p:clrMapOvr>
  <p:transition advClick="0" advTm="3341"/>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descr="photo-1458681708599-e0be9ce54707.jpg"/>
          <p:cNvPicPr>
            <a:picLocks noChangeAspect="1"/>
          </p:cNvPicPr>
          <p:nvPr/>
        </p:nvPicPr>
        <p:blipFill>
          <a:blip r:embed="rId2">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45059" name="Content Placeholder 2"/>
          <p:cNvSpPr>
            <a:spLocks noGrp="1"/>
          </p:cNvSpPr>
          <p:nvPr>
            <p:ph sz="half" idx="1"/>
          </p:nvPr>
        </p:nvSpPr>
        <p:spPr>
          <a:xfrm>
            <a:off x="457200" y="714375"/>
            <a:ext cx="4186238" cy="4525963"/>
          </a:xfrm>
        </p:spPr>
        <p:txBody>
          <a:bodyPr/>
          <a:lstStyle/>
          <a:p>
            <a:pPr>
              <a:buFont typeface="Arial" pitchFamily="34" charset="0"/>
              <a:buNone/>
            </a:pPr>
            <a:r>
              <a:rPr lang="en-GB" sz="1800" b="1" smtClean="0"/>
              <a:t>Useful Links</a:t>
            </a:r>
            <a:endParaRPr lang="en-IE" sz="1800" smtClean="0"/>
          </a:p>
          <a:p>
            <a:pPr>
              <a:buFont typeface="Arial" pitchFamily="34" charset="0"/>
              <a:buNone/>
            </a:pPr>
            <a:r>
              <a:rPr lang="en-GB" sz="1800" smtClean="0"/>
              <a:t>Creative Europe - Culture Programme</a:t>
            </a:r>
            <a:br>
              <a:rPr lang="en-GB" sz="1800" smtClean="0"/>
            </a:br>
            <a:r>
              <a:rPr lang="en-GB" sz="1800" u="sng" smtClean="0">
                <a:hlinkClick r:id="rId3"/>
              </a:rPr>
              <a:t>http://ec.europa.eu/culture/tools/culture-programme_en.htm</a:t>
            </a:r>
            <a:endParaRPr lang="en-IE" sz="1800" smtClean="0"/>
          </a:p>
          <a:p>
            <a:pPr>
              <a:buFont typeface="Arial" pitchFamily="34" charset="0"/>
              <a:buNone/>
            </a:pPr>
            <a:endParaRPr lang="en-GB" sz="1800" smtClean="0"/>
          </a:p>
          <a:p>
            <a:pPr>
              <a:buFont typeface="Arial" pitchFamily="34" charset="0"/>
              <a:buNone/>
            </a:pPr>
            <a:r>
              <a:rPr lang="en-GB" sz="1800" smtClean="0"/>
              <a:t>Creative Europe Desk UK</a:t>
            </a:r>
            <a:br>
              <a:rPr lang="en-GB" sz="1800" smtClean="0"/>
            </a:br>
            <a:r>
              <a:rPr lang="en-GB" sz="1800" u="sng" smtClean="0">
                <a:hlinkClick r:id="rId4"/>
              </a:rPr>
              <a:t>http://www.creativeeuropeuk.eu/</a:t>
            </a:r>
            <a:endParaRPr lang="en-IE" sz="1800" smtClean="0"/>
          </a:p>
          <a:p>
            <a:pPr>
              <a:buFont typeface="Arial" pitchFamily="34" charset="0"/>
              <a:buNone/>
            </a:pPr>
            <a:endParaRPr lang="en-GB" sz="1800" smtClean="0"/>
          </a:p>
          <a:p>
            <a:pPr>
              <a:buFont typeface="Arial" pitchFamily="34" charset="0"/>
              <a:buNone/>
            </a:pPr>
            <a:r>
              <a:rPr lang="en-GB" sz="1800" smtClean="0"/>
              <a:t>EACEA - Creative Europe Calls</a:t>
            </a:r>
            <a:br>
              <a:rPr lang="en-GB" sz="1800" smtClean="0"/>
            </a:br>
            <a:r>
              <a:rPr lang="en-GB" sz="1800" u="sng" smtClean="0">
                <a:hlinkClick r:id="rId5"/>
              </a:rPr>
              <a:t>http://eacea.ec.europa.eu/creative-europe/funding_en</a:t>
            </a:r>
            <a:endParaRPr lang="en-IE" sz="1800" smtClean="0"/>
          </a:p>
          <a:p>
            <a:pPr>
              <a:buFont typeface="Arial" pitchFamily="34" charset="0"/>
              <a:buNone/>
            </a:pPr>
            <a:endParaRPr lang="en-GB" sz="1800" b="1" smtClean="0"/>
          </a:p>
          <a:p>
            <a:pPr>
              <a:buFont typeface="Arial" pitchFamily="34" charset="0"/>
              <a:buNone/>
            </a:pPr>
            <a:r>
              <a:rPr lang="en-GB" sz="1800" b="1" smtClean="0"/>
              <a:t>Useful Contacts</a:t>
            </a:r>
            <a:endParaRPr lang="en-IE" sz="1800" smtClean="0"/>
          </a:p>
          <a:p>
            <a:pPr>
              <a:buFont typeface="Arial" pitchFamily="34" charset="0"/>
              <a:buNone/>
            </a:pPr>
            <a:r>
              <a:rPr lang="en-GB" sz="1800" b="1" smtClean="0"/>
              <a:t>Creative Europe Desk for Culture</a:t>
            </a:r>
          </a:p>
          <a:p>
            <a:pPr>
              <a:buFont typeface="Arial" pitchFamily="34" charset="0"/>
              <a:buNone/>
            </a:pPr>
            <a:r>
              <a:rPr lang="en-GB" sz="1800" b="1" smtClean="0"/>
              <a:t>Directorate General for Education and</a:t>
            </a:r>
          </a:p>
          <a:p>
            <a:pPr>
              <a:buFont typeface="Arial" pitchFamily="34" charset="0"/>
              <a:buNone/>
            </a:pPr>
            <a:r>
              <a:rPr lang="en-GB" sz="1800" b="1" smtClean="0"/>
              <a:t>Culture, </a:t>
            </a:r>
            <a:r>
              <a:rPr lang="en-GB" sz="1800" smtClean="0"/>
              <a:t>British Council, 10 Spring Gardens, London, SW1A 2BN</a:t>
            </a:r>
            <a:endParaRPr lang="en-IE" sz="1800" smtClean="0"/>
          </a:p>
          <a:p>
            <a:pPr>
              <a:buFont typeface="Arial" pitchFamily="34" charset="0"/>
              <a:buNone/>
            </a:pPr>
            <a:r>
              <a:rPr lang="en-GB" sz="1800" smtClean="0"/>
              <a:t>E-Mail:</a:t>
            </a:r>
          </a:p>
          <a:p>
            <a:pPr>
              <a:buFont typeface="Arial" pitchFamily="34" charset="0"/>
              <a:buNone/>
            </a:pPr>
            <a:r>
              <a:rPr lang="en-GB" sz="1800" u="sng" smtClean="0">
                <a:hlinkClick r:id="rId6"/>
              </a:rPr>
              <a:t>creative.europe@britishcouncil.org</a:t>
            </a:r>
            <a:r>
              <a:rPr lang="en-GB" sz="1800" smtClean="0"/>
              <a:t/>
            </a:r>
            <a:br>
              <a:rPr lang="en-GB" sz="1800" smtClean="0"/>
            </a:br>
            <a:r>
              <a:rPr lang="en-GB" sz="1800" smtClean="0"/>
              <a:t/>
            </a:r>
            <a:br>
              <a:rPr lang="en-GB" sz="1800" smtClean="0"/>
            </a:br>
            <a:endParaRPr lang="en-IE" sz="1800" smtClean="0"/>
          </a:p>
        </p:txBody>
      </p:sp>
      <p:sp>
        <p:nvSpPr>
          <p:cNvPr id="45060" name="Content Placeholder 3"/>
          <p:cNvSpPr>
            <a:spLocks noGrp="1"/>
          </p:cNvSpPr>
          <p:nvPr>
            <p:ph sz="half" idx="2"/>
          </p:nvPr>
        </p:nvSpPr>
        <p:spPr>
          <a:xfrm>
            <a:off x="4648200" y="688975"/>
            <a:ext cx="4038600" cy="4525963"/>
          </a:xfrm>
        </p:spPr>
        <p:txBody>
          <a:bodyPr/>
          <a:lstStyle/>
          <a:p>
            <a:pPr>
              <a:buFont typeface="Arial" pitchFamily="34" charset="0"/>
              <a:buNone/>
            </a:pPr>
            <a:r>
              <a:rPr lang="en-GB" sz="1800" b="1" smtClean="0"/>
              <a:t>Calls and deadlines</a:t>
            </a:r>
            <a:br>
              <a:rPr lang="en-GB" sz="1800" b="1" smtClean="0"/>
            </a:br>
            <a:r>
              <a:rPr lang="en-GB" sz="1800" i="1" smtClean="0"/>
              <a:t/>
            </a:r>
            <a:br>
              <a:rPr lang="en-GB" sz="1800" i="1" smtClean="0"/>
            </a:br>
            <a:r>
              <a:rPr lang="en-GB" sz="1800" i="1" smtClean="0"/>
              <a:t>Information on future calls is indicative only and may be subject to change.</a:t>
            </a:r>
            <a:r>
              <a:rPr lang="en-GB" sz="1800" smtClean="0"/>
              <a:t/>
            </a:r>
            <a:br>
              <a:rPr lang="en-GB" sz="1800" smtClean="0"/>
            </a:br>
            <a:r>
              <a:rPr lang="en-GB" sz="1800" smtClean="0"/>
              <a:t/>
            </a:r>
            <a:br>
              <a:rPr lang="en-GB" sz="1800" smtClean="0"/>
            </a:br>
            <a:r>
              <a:rPr lang="en-GB" sz="1800" b="1" smtClean="0"/>
              <a:t>European Platforms </a:t>
            </a:r>
            <a:br>
              <a:rPr lang="en-GB" sz="1800" b="1" smtClean="0"/>
            </a:br>
            <a:r>
              <a:rPr lang="en-GB" sz="1800" smtClean="0"/>
              <a:t>Application start date: 	-</a:t>
            </a:r>
            <a:br>
              <a:rPr lang="en-GB" sz="1800" smtClean="0"/>
            </a:br>
            <a:r>
              <a:rPr lang="en-GB" sz="1800" smtClean="0"/>
              <a:t>Application end date:	05/10/2016</a:t>
            </a:r>
            <a:br>
              <a:rPr lang="en-GB" sz="1800" smtClean="0"/>
            </a:br>
            <a:r>
              <a:rPr lang="en-GB" sz="1800" smtClean="0"/>
              <a:t/>
            </a:r>
            <a:br>
              <a:rPr lang="en-GB" sz="1800" smtClean="0"/>
            </a:br>
            <a:r>
              <a:rPr lang="en-GB" sz="1800" b="1" smtClean="0"/>
              <a:t>Cooperation Projects </a:t>
            </a:r>
            <a:br>
              <a:rPr lang="en-GB" sz="1800" b="1" smtClean="0"/>
            </a:br>
            <a:r>
              <a:rPr lang="en-GB" sz="1800" smtClean="0"/>
              <a:t>Application start date: 	-</a:t>
            </a:r>
            <a:br>
              <a:rPr lang="en-GB" sz="1800" smtClean="0"/>
            </a:br>
            <a:r>
              <a:rPr lang="en-GB" sz="1800" smtClean="0"/>
              <a:t>Application end date:	05/10/2016</a:t>
            </a:r>
            <a:br>
              <a:rPr lang="en-GB" sz="1800" smtClean="0"/>
            </a:br>
            <a:r>
              <a:rPr lang="en-GB" sz="1800" smtClean="0"/>
              <a:t/>
            </a:r>
            <a:br>
              <a:rPr lang="en-GB" sz="1800" smtClean="0"/>
            </a:br>
            <a:r>
              <a:rPr lang="en-GB" sz="1800" b="1" smtClean="0"/>
              <a:t>European Networks </a:t>
            </a:r>
            <a:br>
              <a:rPr lang="en-GB" sz="1800" b="1" smtClean="0"/>
            </a:br>
            <a:r>
              <a:rPr lang="en-GB" sz="1800" smtClean="0"/>
              <a:t>Application start date: 	-</a:t>
            </a:r>
            <a:br>
              <a:rPr lang="en-GB" sz="1800" smtClean="0"/>
            </a:br>
            <a:r>
              <a:rPr lang="en-GB" sz="1800" smtClean="0"/>
              <a:t>Application end date:	05/10/2016</a:t>
            </a:r>
            <a:br>
              <a:rPr lang="en-GB" sz="1800" smtClean="0"/>
            </a:br>
            <a:r>
              <a:rPr lang="en-GB" sz="1800" smtClean="0"/>
              <a:t/>
            </a:r>
            <a:br>
              <a:rPr lang="en-GB" sz="1800" smtClean="0"/>
            </a:br>
            <a:r>
              <a:rPr lang="en-GB" sz="1800" b="1" smtClean="0"/>
              <a:t>Support to literary translation projects 2016 (EACEA 13/2016)</a:t>
            </a:r>
            <a:br>
              <a:rPr lang="en-GB" sz="1800" b="1" smtClean="0"/>
            </a:br>
            <a:r>
              <a:rPr lang="en-GB" sz="1800" smtClean="0"/>
              <a:t>Application start date: 	08/03/2016</a:t>
            </a:r>
            <a:br>
              <a:rPr lang="en-GB" sz="1800" smtClean="0"/>
            </a:br>
            <a:r>
              <a:rPr lang="en-GB" sz="1800" smtClean="0"/>
              <a:t>Application end date:	27/04/2016</a:t>
            </a:r>
            <a:endParaRPr lang="en-IE" sz="1800" smtClean="0"/>
          </a:p>
          <a:p>
            <a:endParaRPr lang="en-IE" sz="1800" smtClean="0"/>
          </a:p>
        </p:txBody>
      </p:sp>
      <p:sp>
        <p:nvSpPr>
          <p:cNvPr id="5" name="TextBox 4"/>
          <p:cNvSpPr txBox="1"/>
          <p:nvPr/>
        </p:nvSpPr>
        <p:spPr>
          <a:xfrm>
            <a:off x="357188" y="142875"/>
            <a:ext cx="5857875" cy="708025"/>
          </a:xfrm>
          <a:prstGeom prst="rect">
            <a:avLst/>
          </a:prstGeom>
          <a:noFill/>
        </p:spPr>
        <p:txBody>
          <a:bodyPr>
            <a:spAutoFit/>
          </a:bodyPr>
          <a:lstStyle/>
          <a:p>
            <a:pPr>
              <a:defRPr/>
            </a:pPr>
            <a:r>
              <a:rPr lang="it-IT" sz="2200" b="1" dirty="0">
                <a:latin typeface="+mn-lt"/>
                <a:cs typeface="+mn-cs"/>
              </a:rPr>
              <a:t>European Commission Creative Europe - Culture</a:t>
            </a:r>
          </a:p>
          <a:p>
            <a:pPr>
              <a:defRPr/>
            </a:pPr>
            <a:endParaRPr lang="en-IE" b="1" dirty="0">
              <a:latin typeface="+mn-lt"/>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oto-1450151156983-86161cfa704d.jpg"/>
          <p:cNvPicPr>
            <a:picLocks noChangeAspect="1"/>
          </p:cNvPicPr>
          <p:nvPr/>
        </p:nvPicPr>
        <p:blipFill>
          <a:blip r:embed="rId3" cstate="print">
            <a:duotone>
              <a:schemeClr val="accent6">
                <a:shade val="45000"/>
                <a:satMod val="135000"/>
              </a:schemeClr>
              <a:prstClr val="white"/>
            </a:duotone>
          </a:blip>
          <a:stretch>
            <a:fillRect/>
          </a:stretch>
        </p:blipFill>
        <p:spPr>
          <a:xfrm>
            <a:off x="0" y="0"/>
            <a:ext cx="9144000" cy="6857999"/>
          </a:xfrm>
          <a:prstGeom prst="rect">
            <a:avLst/>
          </a:prstGeom>
        </p:spPr>
      </p:pic>
      <p:sp>
        <p:nvSpPr>
          <p:cNvPr id="30723" name="Text Box 4"/>
          <p:cNvSpPr txBox="1">
            <a:spLocks noChangeArrowheads="1"/>
          </p:cNvSpPr>
          <p:nvPr/>
        </p:nvSpPr>
        <p:spPr bwMode="auto">
          <a:xfrm>
            <a:off x="250825" y="188913"/>
            <a:ext cx="8353425" cy="6308725"/>
          </a:xfrm>
          <a:prstGeom prst="rect">
            <a:avLst/>
          </a:prstGeom>
          <a:noFill/>
          <a:ln w="9525">
            <a:noFill/>
            <a:miter lim="800000"/>
            <a:headEnd/>
            <a:tailEnd/>
          </a:ln>
        </p:spPr>
        <p:txBody>
          <a:bodyPr>
            <a:spAutoFit/>
          </a:bodyPr>
          <a:lstStyle/>
          <a:p>
            <a:pPr>
              <a:defRPr/>
            </a:pPr>
            <a:r>
              <a:rPr lang="en-GB" sz="2400" b="1" dirty="0">
                <a:latin typeface="+mn-lt"/>
                <a:cs typeface="+mn-cs"/>
              </a:rPr>
              <a:t>European Commission Creative Europe - MEDIA </a:t>
            </a:r>
            <a:endParaRPr lang="en-IE" sz="2400" b="1" dirty="0">
              <a:latin typeface="+mn-lt"/>
              <a:cs typeface="+mn-cs"/>
            </a:endParaRPr>
          </a:p>
          <a:p>
            <a:pPr>
              <a:defRPr/>
            </a:pPr>
            <a:endParaRPr lang="en-GB" sz="2400" b="1" dirty="0">
              <a:latin typeface="+mn-lt"/>
              <a:cs typeface="+mn-cs"/>
            </a:endParaRPr>
          </a:p>
          <a:p>
            <a:pPr>
              <a:defRPr/>
            </a:pPr>
            <a:r>
              <a:rPr lang="en-GB" sz="2400" b="1" dirty="0">
                <a:latin typeface="+mn-lt"/>
                <a:cs typeface="+mn-cs"/>
              </a:rPr>
              <a:t>The MEDIA Strand of the Creative Europe programme supports the EU film and audiovisual industries in the development, distribution and promotion of their work. Maximum value: € 1,000,000 </a:t>
            </a:r>
            <a:br>
              <a:rPr lang="en-GB" sz="2400" b="1" dirty="0">
                <a:latin typeface="+mn-lt"/>
                <a:cs typeface="+mn-cs"/>
              </a:rPr>
            </a:br>
            <a:endParaRPr lang="en-IE" sz="2400" b="1" dirty="0">
              <a:latin typeface="+mn-lt"/>
              <a:cs typeface="+mn-cs"/>
            </a:endParaRPr>
          </a:p>
          <a:p>
            <a:pPr>
              <a:defRPr/>
            </a:pPr>
            <a:r>
              <a:rPr lang="en-GB" sz="2400" b="1" dirty="0">
                <a:latin typeface="+mn-lt"/>
                <a:cs typeface="+mn-cs"/>
              </a:rPr>
              <a:t>Who Can Apply</a:t>
            </a:r>
            <a:endParaRPr lang="en-IE" sz="2400" dirty="0">
              <a:latin typeface="+mn-lt"/>
              <a:cs typeface="+mn-cs"/>
            </a:endParaRPr>
          </a:p>
          <a:p>
            <a:pPr>
              <a:defRPr/>
            </a:pPr>
            <a:r>
              <a:rPr lang="en-GB" sz="2400" dirty="0">
                <a:latin typeface="+mn-lt"/>
                <a:cs typeface="+mn-cs"/>
              </a:rPr>
              <a:t>Organisations, businesses and institutions active in the film and audiovisual industries are eligible to apply. </a:t>
            </a:r>
            <a:r>
              <a:rPr lang="en-IE" sz="2400" dirty="0">
                <a:latin typeface="+mn-lt"/>
                <a:cs typeface="+mn-cs"/>
              </a:rPr>
              <a:t> </a:t>
            </a:r>
            <a:r>
              <a:rPr lang="en-GB" sz="2400" dirty="0">
                <a:latin typeface="+mn-lt"/>
                <a:cs typeface="+mn-cs"/>
              </a:rPr>
              <a:t>This includes: </a:t>
            </a:r>
            <a:endParaRPr lang="en-IE" sz="2400" dirty="0">
              <a:latin typeface="+mn-lt"/>
              <a:cs typeface="+mn-cs"/>
            </a:endParaRPr>
          </a:p>
          <a:p>
            <a:pPr>
              <a:buFont typeface="Arial" pitchFamily="34" charset="0"/>
              <a:buChar char="•"/>
              <a:defRPr/>
            </a:pPr>
            <a:r>
              <a:rPr lang="en-GB" sz="2400" dirty="0">
                <a:latin typeface="+mn-lt"/>
                <a:cs typeface="+mn-cs"/>
              </a:rPr>
              <a:t>Independent production companies</a:t>
            </a:r>
            <a:endParaRPr lang="en-IE" sz="2400" dirty="0">
              <a:latin typeface="+mn-lt"/>
              <a:cs typeface="+mn-cs"/>
            </a:endParaRPr>
          </a:p>
          <a:p>
            <a:pPr>
              <a:buFont typeface="Arial" pitchFamily="34" charset="0"/>
              <a:buChar char="•"/>
              <a:defRPr/>
            </a:pPr>
            <a:r>
              <a:rPr lang="en-GB" sz="2400" dirty="0">
                <a:latin typeface="+mn-lt"/>
                <a:cs typeface="+mn-cs"/>
              </a:rPr>
              <a:t>Independent audiovisual production companies</a:t>
            </a:r>
            <a:endParaRPr lang="en-IE" sz="2400" dirty="0">
              <a:latin typeface="+mn-lt"/>
              <a:cs typeface="+mn-cs"/>
            </a:endParaRPr>
          </a:p>
          <a:p>
            <a:pPr>
              <a:buFont typeface="Arial" pitchFamily="34" charset="0"/>
              <a:buChar char="•"/>
              <a:defRPr/>
            </a:pPr>
            <a:r>
              <a:rPr lang="en-GB" sz="2400" dirty="0">
                <a:latin typeface="+mn-lt"/>
                <a:cs typeface="+mn-cs"/>
              </a:rPr>
              <a:t>European cinema / theatrical distributors</a:t>
            </a:r>
            <a:endParaRPr lang="en-IE" sz="2400" dirty="0">
              <a:latin typeface="+mn-lt"/>
              <a:cs typeface="+mn-cs"/>
            </a:endParaRPr>
          </a:p>
          <a:p>
            <a:pPr>
              <a:buFont typeface="Arial" pitchFamily="34" charset="0"/>
              <a:buChar char="•"/>
              <a:defRPr/>
            </a:pPr>
            <a:r>
              <a:rPr lang="en-GB" sz="2400" dirty="0">
                <a:latin typeface="+mn-lt"/>
                <a:cs typeface="+mn-cs"/>
              </a:rPr>
              <a:t>European entities - private companies, non-profit organisations, associations, charities, foundations, municipalities or Town Councils</a:t>
            </a:r>
          </a:p>
          <a:p>
            <a:pPr>
              <a:defRPr/>
            </a:pPr>
            <a:endParaRPr lang="en-IE" sz="2000" dirty="0">
              <a:latin typeface="+mn-lt"/>
              <a:cs typeface="+mn-cs"/>
            </a:endParaRPr>
          </a:p>
        </p:txBody>
      </p:sp>
    </p:spTree>
  </p:cSld>
  <p:clrMapOvr>
    <a:masterClrMapping/>
  </p:clrMapOvr>
  <p:transition advClick="0" advTm="3341"/>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endParaRPr lang="en-IE" smtClean="0"/>
          </a:p>
        </p:txBody>
      </p:sp>
      <p:sp>
        <p:nvSpPr>
          <p:cNvPr id="47107" name="Content Placeholder 2"/>
          <p:cNvSpPr>
            <a:spLocks noGrp="1"/>
          </p:cNvSpPr>
          <p:nvPr>
            <p:ph idx="1"/>
          </p:nvPr>
        </p:nvSpPr>
        <p:spPr>
          <a:xfrm>
            <a:off x="0" y="0"/>
            <a:ext cx="9144000" cy="6858000"/>
          </a:xfrm>
          <a:solidFill>
            <a:schemeClr val="tx1"/>
          </a:solidFill>
        </p:spPr>
        <p:txBody>
          <a:bodyPr/>
          <a:lstStyle/>
          <a:p>
            <a:endParaRPr lang="en-IE" smtClean="0"/>
          </a:p>
          <a:p>
            <a:endParaRPr lang="en-IE" smtClean="0"/>
          </a:p>
          <a:p>
            <a:endParaRPr lang="en-IE" smtClean="0"/>
          </a:p>
          <a:p>
            <a:endParaRPr lang="en-IE" smtClean="0"/>
          </a:p>
          <a:p>
            <a:endParaRPr lang="en-IE" smtClean="0"/>
          </a:p>
          <a:p>
            <a:endParaRPr lang="en-IE" smtClean="0"/>
          </a:p>
          <a:p>
            <a:pPr>
              <a:buFont typeface="Arial" pitchFamily="34" charset="0"/>
              <a:buNone/>
            </a:pPr>
            <a:r>
              <a:rPr lang="en-IE" smtClean="0"/>
              <a:t>                     </a:t>
            </a:r>
            <a:r>
              <a:rPr lang="en-IE" b="1" smtClean="0">
                <a:solidFill>
                  <a:schemeClr val="bg1"/>
                </a:solidFill>
              </a:rPr>
              <a:t>Heard about crowdfunding ? </a:t>
            </a:r>
            <a:r>
              <a:rPr lang="en-IE" b="1" smtClean="0"/>
              <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endParaRPr lang="en-IE" smtClean="0"/>
          </a:p>
        </p:txBody>
      </p:sp>
      <p:sp>
        <p:nvSpPr>
          <p:cNvPr id="48131" name="Content Placeholder 2"/>
          <p:cNvSpPr>
            <a:spLocks noGrp="1"/>
          </p:cNvSpPr>
          <p:nvPr>
            <p:ph idx="1"/>
          </p:nvPr>
        </p:nvSpPr>
        <p:spPr/>
        <p:txBody>
          <a:bodyPr/>
          <a:lstStyle/>
          <a:p>
            <a:endParaRPr lang="en-IE" smtClean="0"/>
          </a:p>
        </p:txBody>
      </p:sp>
      <p:pic>
        <p:nvPicPr>
          <p:cNvPr id="4813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12700" cap="sq">
            <a:noFill/>
            <a:miter lim="800000"/>
            <a:headEnd type="none" w="sm" len="sm"/>
            <a:tailEnd type="none" w="sm" len="sm"/>
          </a:ln>
        </p:spPr>
      </p:pic>
      <p:sp>
        <p:nvSpPr>
          <p:cNvPr id="5" name="Title 1"/>
          <p:cNvSpPr txBox="1">
            <a:spLocks/>
          </p:cNvSpPr>
          <p:nvPr/>
        </p:nvSpPr>
        <p:spPr bwMode="auto">
          <a:xfrm>
            <a:off x="500063" y="5000625"/>
            <a:ext cx="8229600" cy="1143000"/>
          </a:xfrm>
          <a:prstGeom prst="rect">
            <a:avLst/>
          </a:prstGeom>
          <a:noFill/>
          <a:ln w="9525">
            <a:noFill/>
            <a:miter lim="800000"/>
            <a:headEnd/>
            <a:tailEnd/>
          </a:ln>
        </p:spPr>
        <p:txBody>
          <a:bodyPr anchor="ctr"/>
          <a:lstStyle/>
          <a:p>
            <a:pPr algn="ctr" eaLnBrk="0" hangingPunct="0">
              <a:defRPr/>
            </a:pPr>
            <a:r>
              <a:rPr lang="en-IE" sz="4400">
                <a:solidFill>
                  <a:schemeClr val="bg1"/>
                </a:solidFill>
                <a:latin typeface="+mj-lt"/>
                <a:ea typeface="+mj-ea"/>
                <a:cs typeface="+mj-cs"/>
              </a:rPr>
              <a:t>www.kickstarter.com</a:t>
            </a:r>
            <a:endParaRPr lang="en-IE" sz="4400" dirty="0">
              <a:solidFill>
                <a:schemeClr val="bg1"/>
              </a:solidFill>
              <a:latin typeface="+mj-lt"/>
              <a:ea typeface="+mj-ea"/>
              <a:cs typeface="+mj-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descr="dpzDUkJrTHb71Yla1EzF_IMG_4098.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9155" name="Title 1"/>
          <p:cNvSpPr>
            <a:spLocks noGrp="1"/>
          </p:cNvSpPr>
          <p:nvPr>
            <p:ph type="title"/>
          </p:nvPr>
        </p:nvSpPr>
        <p:spPr/>
        <p:txBody>
          <a:bodyPr/>
          <a:lstStyle/>
          <a:p>
            <a:r>
              <a:rPr lang="en-IE" smtClean="0">
                <a:solidFill>
                  <a:schemeClr val="bg1"/>
                </a:solidFill>
              </a:rPr>
              <a:t>www.kickstarter.com</a:t>
            </a:r>
          </a:p>
        </p:txBody>
      </p:sp>
      <p:sp>
        <p:nvSpPr>
          <p:cNvPr id="49156" name="Content Placeholder 2"/>
          <p:cNvSpPr>
            <a:spLocks noGrp="1"/>
          </p:cNvSpPr>
          <p:nvPr>
            <p:ph idx="1"/>
          </p:nvPr>
        </p:nvSpPr>
        <p:spPr/>
        <p:txBody>
          <a:bodyPr/>
          <a:lstStyle/>
          <a:p>
            <a:r>
              <a:rPr lang="en-IE" smtClean="0">
                <a:solidFill>
                  <a:schemeClr val="bg1"/>
                </a:solidFill>
              </a:rPr>
              <a:t>Kickstarter helps artists, musicians, filmmakers, designers, and other creators find the resources and support they need to make their ideas a reality. </a:t>
            </a:r>
          </a:p>
          <a:p>
            <a:r>
              <a:rPr lang="en-IE" smtClean="0">
                <a:solidFill>
                  <a:schemeClr val="bg1"/>
                </a:solidFill>
              </a:rPr>
              <a:t>Kickstarter is an enormous global community built around creativity and creative projects.</a:t>
            </a:r>
          </a:p>
          <a:p>
            <a:r>
              <a:rPr lang="en-IE" smtClean="0">
                <a:solidFill>
                  <a:schemeClr val="bg1"/>
                </a:solidFill>
              </a:rPr>
              <a:t>Local projects benefitting </a:t>
            </a:r>
          </a:p>
          <a:p>
            <a:r>
              <a:rPr lang="en-IE" smtClean="0">
                <a:solidFill>
                  <a:schemeClr val="bg1"/>
                </a:solidFill>
                <a:hlinkClick r:id="rId3"/>
              </a:rPr>
              <a:t>https://www.kickstarter.com/discover/places/galway-ie</a:t>
            </a:r>
            <a:endParaRPr lang="en-IE" smtClean="0">
              <a:solidFill>
                <a:schemeClr val="bg1"/>
              </a:solidFill>
            </a:endParaRPr>
          </a:p>
          <a:p>
            <a:endParaRPr lang="en-IE" smtClean="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9BBB59"/>
        </a:solidFill>
        <a:effectLst/>
      </p:bgPr>
    </p:bg>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250825" y="188913"/>
            <a:ext cx="8353425" cy="2338387"/>
          </a:xfrm>
          <a:prstGeom prst="rect">
            <a:avLst/>
          </a:prstGeom>
          <a:noFill/>
          <a:ln w="9525">
            <a:noFill/>
            <a:miter lim="800000"/>
            <a:headEnd/>
            <a:tailEnd/>
          </a:ln>
        </p:spPr>
        <p:txBody>
          <a:bodyPr>
            <a:spAutoFit/>
          </a:bodyPr>
          <a:lstStyle/>
          <a:p>
            <a:pPr>
              <a:spcBef>
                <a:spcPct val="50000"/>
              </a:spcBef>
            </a:pPr>
            <a:r>
              <a:rPr lang="en-US" sz="2800" b="1">
                <a:solidFill>
                  <a:schemeClr val="bg1"/>
                </a:solidFill>
                <a:latin typeface="Calibri" pitchFamily="34" charset="0"/>
                <a:ea typeface="Aharoni"/>
                <a:cs typeface="Aharoni"/>
              </a:rPr>
              <a:t>HEARD ABOUT CROWD FUNDING ?</a:t>
            </a:r>
          </a:p>
          <a:p>
            <a:pPr algn="ctr">
              <a:spcBef>
                <a:spcPct val="50000"/>
              </a:spcBef>
            </a:pPr>
            <a:endParaRPr lang="en-IE" sz="2000" b="1">
              <a:solidFill>
                <a:schemeClr val="bg1"/>
              </a:solidFill>
              <a:latin typeface="Calibri" pitchFamily="34" charset="0"/>
            </a:endParaRPr>
          </a:p>
          <a:p>
            <a:endParaRPr lang="en-IE" sz="100" b="1">
              <a:solidFill>
                <a:schemeClr val="bg1"/>
              </a:solidFill>
              <a:latin typeface="Calibri" pitchFamily="34" charset="0"/>
            </a:endParaRPr>
          </a:p>
          <a:p>
            <a:endParaRPr lang="en-IE">
              <a:solidFill>
                <a:schemeClr val="bg1"/>
              </a:solidFill>
              <a:latin typeface="Calibri" pitchFamily="34" charset="0"/>
            </a:endParaRPr>
          </a:p>
          <a:p>
            <a:r>
              <a:rPr lang="en-IE">
                <a:solidFill>
                  <a:schemeClr val="bg1"/>
                </a:solidFill>
                <a:latin typeface="Calibri" pitchFamily="34" charset="0"/>
              </a:rPr>
              <a:t> </a:t>
            </a:r>
          </a:p>
          <a:p>
            <a:endParaRPr lang="en-IE" sz="2400">
              <a:solidFill>
                <a:schemeClr val="bg1"/>
              </a:solidFill>
              <a:latin typeface="Calibri" pitchFamily="34" charset="0"/>
            </a:endParaRPr>
          </a:p>
          <a:p>
            <a:pPr>
              <a:spcBef>
                <a:spcPct val="50000"/>
              </a:spcBef>
            </a:pPr>
            <a:endParaRPr lang="en-US">
              <a:solidFill>
                <a:schemeClr val="bg1"/>
              </a:solidFill>
              <a:latin typeface="Calibri" pitchFamily="34" charset="0"/>
            </a:endParaRPr>
          </a:p>
        </p:txBody>
      </p:sp>
      <p:pic>
        <p:nvPicPr>
          <p:cNvPr id="50179" name="Picture 6"/>
          <p:cNvPicPr>
            <a:picLocks noChangeAspect="1" noChangeArrowheads="1"/>
          </p:cNvPicPr>
          <p:nvPr/>
        </p:nvPicPr>
        <p:blipFill>
          <a:blip r:embed="rId3"/>
          <a:srcRect/>
          <a:stretch>
            <a:fillRect/>
          </a:stretch>
        </p:blipFill>
        <p:spPr bwMode="auto">
          <a:xfrm>
            <a:off x="0" y="1000125"/>
            <a:ext cx="9144000" cy="5654675"/>
          </a:xfrm>
          <a:prstGeom prst="rect">
            <a:avLst/>
          </a:prstGeom>
          <a:noFill/>
          <a:ln w="12700" cap="sq">
            <a:noFill/>
            <a:miter lim="800000"/>
            <a:headEnd type="none" w="sm" len="sm"/>
            <a:tailEnd type="none" w="sm" len="sm"/>
          </a:ln>
        </p:spPr>
      </p:pic>
    </p:spTree>
  </p:cSld>
  <p:clrMapOvr>
    <a:masterClrMapping/>
  </p:clrMapOvr>
  <p:transition advClick="0" advTm="3341"/>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photo-1459257831348-f0cdd359235f.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1203" name="Text Box 4"/>
          <p:cNvSpPr txBox="1">
            <a:spLocks noChangeArrowheads="1"/>
          </p:cNvSpPr>
          <p:nvPr/>
        </p:nvSpPr>
        <p:spPr bwMode="auto">
          <a:xfrm>
            <a:off x="250825" y="188913"/>
            <a:ext cx="8353425" cy="10048875"/>
          </a:xfrm>
          <a:prstGeom prst="rect">
            <a:avLst/>
          </a:prstGeom>
          <a:noFill/>
          <a:ln w="9525">
            <a:noFill/>
            <a:miter lim="800000"/>
            <a:headEnd/>
            <a:tailEnd/>
          </a:ln>
        </p:spPr>
        <p:txBody>
          <a:bodyPr>
            <a:spAutoFit/>
          </a:bodyPr>
          <a:lstStyle/>
          <a:p>
            <a:pPr>
              <a:spcBef>
                <a:spcPct val="50000"/>
              </a:spcBef>
            </a:pPr>
            <a:r>
              <a:rPr lang="en-US" sz="3600" b="1">
                <a:latin typeface="Calibri" pitchFamily="34" charset="0"/>
                <a:ea typeface="Aharoni"/>
                <a:cs typeface="Aharoni"/>
              </a:rPr>
              <a:t>CROWD FUNDING PLATFORMS</a:t>
            </a:r>
          </a:p>
          <a:p>
            <a:r>
              <a:rPr lang="en-IE" sz="2600" b="1">
                <a:latin typeface="Calibri" pitchFamily="34" charset="0"/>
              </a:rPr>
              <a:t>iCrowdFund:</a:t>
            </a:r>
          </a:p>
          <a:p>
            <a:r>
              <a:rPr lang="en-IE" sz="2600">
                <a:latin typeface="Calibri" pitchFamily="34" charset="0"/>
              </a:rPr>
              <a:t>An Irish crowdfunding company from the same people that developed iDonate and iFundraise</a:t>
            </a:r>
          </a:p>
          <a:p>
            <a:r>
              <a:rPr lang="en-IE" sz="2600">
                <a:latin typeface="Calibri" pitchFamily="34" charset="0"/>
              </a:rPr>
              <a:t>Rate: 4% commission Website: </a:t>
            </a:r>
            <a:r>
              <a:rPr lang="en-IE" sz="2600">
                <a:latin typeface="Calibri" pitchFamily="34" charset="0"/>
                <a:hlinkClick r:id="rId4"/>
              </a:rPr>
              <a:t>www.icrowdfund.ie</a:t>
            </a:r>
            <a:endParaRPr lang="en-IE" sz="2600">
              <a:latin typeface="Calibri" pitchFamily="34" charset="0"/>
            </a:endParaRPr>
          </a:p>
          <a:p>
            <a:endParaRPr lang="en-IE" sz="2400">
              <a:latin typeface="Calibri" pitchFamily="34" charset="0"/>
            </a:endParaRPr>
          </a:p>
          <a:p>
            <a:r>
              <a:rPr lang="en-IE" sz="2600" b="1">
                <a:latin typeface="Calibri" pitchFamily="34" charset="0"/>
              </a:rPr>
              <a:t>Fundit:</a:t>
            </a:r>
          </a:p>
          <a:p>
            <a:r>
              <a:rPr lang="en-IE" sz="2600">
                <a:latin typeface="Calibri" pitchFamily="34" charset="0"/>
              </a:rPr>
              <a:t>An Irish owned not for profit organisation working to support resilience and transformation in the cultural sector.</a:t>
            </a:r>
          </a:p>
          <a:p>
            <a:r>
              <a:rPr lang="en-IE" sz="2600">
                <a:latin typeface="Calibri" pitchFamily="34" charset="0"/>
              </a:rPr>
              <a:t>Rate: 5% commission  Website: </a:t>
            </a:r>
            <a:r>
              <a:rPr lang="en-IE" sz="2600">
                <a:latin typeface="Calibri" pitchFamily="34" charset="0"/>
                <a:hlinkClick r:id="rId5"/>
              </a:rPr>
              <a:t>fundit.ie</a:t>
            </a:r>
            <a:endParaRPr lang="en-IE" sz="2600">
              <a:latin typeface="Calibri" pitchFamily="34" charset="0"/>
            </a:endParaRPr>
          </a:p>
          <a:p>
            <a:endParaRPr lang="en-IE" sz="2600">
              <a:latin typeface="Calibri" pitchFamily="34" charset="0"/>
            </a:endParaRPr>
          </a:p>
          <a:p>
            <a:r>
              <a:rPr lang="en-IE" sz="2600" b="1">
                <a:latin typeface="Calibri" pitchFamily="34" charset="0"/>
              </a:rPr>
              <a:t>Linked Finance:</a:t>
            </a:r>
          </a:p>
          <a:p>
            <a:r>
              <a:rPr lang="en-IE" sz="2600">
                <a:latin typeface="Calibri" pitchFamily="34" charset="0"/>
              </a:rPr>
              <a:t>Another Irish owned crowdfunding site with favourable commission rates.   Rate: 2.5%  commission </a:t>
            </a:r>
          </a:p>
          <a:p>
            <a:r>
              <a:rPr lang="en-IE" sz="2600">
                <a:latin typeface="Calibri" pitchFamily="34" charset="0"/>
              </a:rPr>
              <a:t>Website: </a:t>
            </a:r>
            <a:r>
              <a:rPr lang="en-IE" sz="2600">
                <a:latin typeface="Calibri" pitchFamily="34" charset="0"/>
                <a:hlinkClick r:id="rId6"/>
              </a:rPr>
              <a:t>www.linkedfinance.com</a:t>
            </a:r>
            <a:endParaRPr lang="en-IE" sz="2600">
              <a:latin typeface="Calibri" pitchFamily="34" charset="0"/>
            </a:endParaRPr>
          </a:p>
          <a:p>
            <a:pPr>
              <a:spcBef>
                <a:spcPct val="50000"/>
              </a:spcBef>
            </a:pPr>
            <a:r>
              <a:rPr lang="en-US" sz="2600" b="1">
                <a:latin typeface="Calibri" pitchFamily="34" charset="0"/>
                <a:ea typeface="Aharoni"/>
                <a:cs typeface="Aharoni"/>
              </a:rPr>
              <a:t> </a:t>
            </a:r>
          </a:p>
          <a:p>
            <a:pPr algn="ctr">
              <a:spcBef>
                <a:spcPct val="50000"/>
              </a:spcBef>
            </a:pPr>
            <a:endParaRPr lang="en-IE" sz="2600" b="1">
              <a:latin typeface="Calibri" pitchFamily="34" charset="0"/>
            </a:endParaRPr>
          </a:p>
          <a:p>
            <a:endParaRPr lang="en-IE" sz="2600" b="1">
              <a:latin typeface="Calibri" pitchFamily="34" charset="0"/>
            </a:endParaRPr>
          </a:p>
          <a:p>
            <a:pPr lvl="1"/>
            <a:endParaRPr lang="en-IE" sz="2600">
              <a:latin typeface="Calibri" pitchFamily="34" charset="0"/>
            </a:endParaRPr>
          </a:p>
          <a:p>
            <a:r>
              <a:rPr lang="en-IE" sz="2600">
                <a:latin typeface="Calibri" pitchFamily="34" charset="0"/>
              </a:rPr>
              <a:t> </a:t>
            </a:r>
          </a:p>
          <a:p>
            <a:r>
              <a:rPr lang="en-IE" sz="2600">
                <a:latin typeface="Calibri" pitchFamily="34" charset="0"/>
              </a:rPr>
              <a:t> </a:t>
            </a:r>
          </a:p>
          <a:p>
            <a:endParaRPr lang="en-IE" sz="2600">
              <a:latin typeface="Calibri" pitchFamily="34" charset="0"/>
            </a:endParaRPr>
          </a:p>
          <a:p>
            <a:pPr>
              <a:spcBef>
                <a:spcPct val="50000"/>
              </a:spcBef>
            </a:pPr>
            <a:endParaRPr lang="en-US" sz="2600">
              <a:latin typeface="Calibri" pitchFamily="34" charset="0"/>
            </a:endParaRPr>
          </a:p>
        </p:txBody>
      </p:sp>
      <p:sp>
        <p:nvSpPr>
          <p:cNvPr id="51204" name="TextBox 6"/>
          <p:cNvSpPr txBox="1">
            <a:spLocks noChangeArrowheads="1"/>
          </p:cNvSpPr>
          <p:nvPr/>
        </p:nvSpPr>
        <p:spPr bwMode="auto">
          <a:xfrm>
            <a:off x="323850" y="6237288"/>
            <a:ext cx="5400675" cy="400050"/>
          </a:xfrm>
          <a:prstGeom prst="rect">
            <a:avLst/>
          </a:prstGeom>
          <a:solidFill>
            <a:schemeClr val="bg1"/>
          </a:solidFill>
          <a:ln w="9525">
            <a:noFill/>
            <a:miter lim="800000"/>
            <a:headEnd/>
            <a:tailEnd/>
          </a:ln>
        </p:spPr>
        <p:txBody>
          <a:bodyPr>
            <a:spAutoFit/>
          </a:bodyPr>
          <a:lstStyle/>
          <a:p>
            <a:pPr lvl="1"/>
            <a:endParaRPr lang="en-IE" sz="2000">
              <a:latin typeface="Calibri" pitchFamily="34" charset="0"/>
            </a:endParaRPr>
          </a:p>
        </p:txBody>
      </p:sp>
    </p:spTree>
  </p:cSld>
  <p:clrMapOvr>
    <a:masterClrMapping/>
  </p:clrMapOvr>
  <p:transition advClick="0" advTm="3341"/>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4"/>
          <p:cNvSpPr txBox="1">
            <a:spLocks noChangeArrowheads="1"/>
          </p:cNvSpPr>
          <p:nvPr/>
        </p:nvSpPr>
        <p:spPr bwMode="auto">
          <a:xfrm>
            <a:off x="250825" y="188913"/>
            <a:ext cx="8353425" cy="2230437"/>
          </a:xfrm>
          <a:prstGeom prst="rect">
            <a:avLst/>
          </a:prstGeom>
          <a:noFill/>
          <a:ln w="9525">
            <a:noFill/>
            <a:miter lim="800000"/>
            <a:headEnd/>
            <a:tailEnd/>
          </a:ln>
        </p:spPr>
        <p:txBody>
          <a:bodyPr>
            <a:spAutoFit/>
          </a:bodyPr>
          <a:lstStyle/>
          <a:p>
            <a:pPr>
              <a:spcBef>
                <a:spcPct val="50000"/>
              </a:spcBef>
            </a:pPr>
            <a:endParaRPr lang="en-IE" sz="3200">
              <a:latin typeface="Calibri" pitchFamily="34" charset="0"/>
            </a:endParaRPr>
          </a:p>
          <a:p>
            <a:pPr lvl="1"/>
            <a:endParaRPr lang="en-IE" sz="2000">
              <a:latin typeface="Calibri" pitchFamily="34" charset="0"/>
            </a:endParaRPr>
          </a:p>
          <a:p>
            <a:r>
              <a:rPr lang="en-IE">
                <a:latin typeface="Calibri" pitchFamily="34" charset="0"/>
              </a:rPr>
              <a:t> </a:t>
            </a:r>
          </a:p>
          <a:p>
            <a:r>
              <a:rPr lang="en-IE">
                <a:latin typeface="Calibri" pitchFamily="34" charset="0"/>
              </a:rPr>
              <a:t> </a:t>
            </a:r>
          </a:p>
          <a:p>
            <a:endParaRPr lang="en-IE" sz="2400">
              <a:latin typeface="Calibri" pitchFamily="34" charset="0"/>
            </a:endParaRPr>
          </a:p>
          <a:p>
            <a:pPr>
              <a:spcBef>
                <a:spcPct val="50000"/>
              </a:spcBef>
            </a:pPr>
            <a:endParaRPr lang="en-US">
              <a:solidFill>
                <a:srgbClr val="AE8EB3"/>
              </a:solidFill>
              <a:latin typeface="Calibri" pitchFamily="34" charset="0"/>
            </a:endParaRPr>
          </a:p>
        </p:txBody>
      </p:sp>
      <p:sp>
        <p:nvSpPr>
          <p:cNvPr id="52227" name="TextBox 6"/>
          <p:cNvSpPr txBox="1">
            <a:spLocks noChangeArrowheads="1"/>
          </p:cNvSpPr>
          <p:nvPr/>
        </p:nvSpPr>
        <p:spPr bwMode="auto">
          <a:xfrm>
            <a:off x="323850" y="6237288"/>
            <a:ext cx="5400675" cy="400050"/>
          </a:xfrm>
          <a:prstGeom prst="rect">
            <a:avLst/>
          </a:prstGeom>
          <a:solidFill>
            <a:schemeClr val="bg1"/>
          </a:solidFill>
          <a:ln w="9525">
            <a:noFill/>
            <a:miter lim="800000"/>
            <a:headEnd/>
            <a:tailEnd/>
          </a:ln>
        </p:spPr>
        <p:txBody>
          <a:bodyPr>
            <a:spAutoFit/>
          </a:bodyPr>
          <a:lstStyle/>
          <a:p>
            <a:pPr lvl="1"/>
            <a:endParaRPr lang="en-IE" sz="2000">
              <a:latin typeface="Calibri" pitchFamily="34" charset="0"/>
            </a:endParaRPr>
          </a:p>
        </p:txBody>
      </p:sp>
      <p:pic>
        <p:nvPicPr>
          <p:cNvPr id="52228" name="Picture 2"/>
          <p:cNvPicPr>
            <a:picLocks noChangeAspect="1" noChangeArrowheads="1"/>
          </p:cNvPicPr>
          <p:nvPr/>
        </p:nvPicPr>
        <p:blipFill>
          <a:blip r:embed="rId3"/>
          <a:srcRect/>
          <a:stretch>
            <a:fillRect/>
          </a:stretch>
        </p:blipFill>
        <p:spPr bwMode="auto">
          <a:xfrm>
            <a:off x="127000" y="1071563"/>
            <a:ext cx="9017000" cy="4968875"/>
          </a:xfrm>
          <a:prstGeom prst="rect">
            <a:avLst/>
          </a:prstGeom>
          <a:noFill/>
          <a:ln w="9525">
            <a:noFill/>
            <a:miter lim="800000"/>
            <a:headEnd/>
            <a:tailEnd/>
          </a:ln>
        </p:spPr>
      </p:pic>
      <p:sp>
        <p:nvSpPr>
          <p:cNvPr id="52229" name="Rectangle 5"/>
          <p:cNvSpPr>
            <a:spLocks noChangeArrowheads="1"/>
          </p:cNvSpPr>
          <p:nvPr/>
        </p:nvSpPr>
        <p:spPr bwMode="auto">
          <a:xfrm>
            <a:off x="2500313" y="6072188"/>
            <a:ext cx="4392612" cy="585787"/>
          </a:xfrm>
          <a:prstGeom prst="rect">
            <a:avLst/>
          </a:prstGeom>
          <a:noFill/>
          <a:ln w="9525">
            <a:noFill/>
            <a:miter lim="800000"/>
            <a:headEnd/>
            <a:tailEnd/>
          </a:ln>
        </p:spPr>
        <p:txBody>
          <a:bodyPr>
            <a:spAutoFit/>
          </a:bodyPr>
          <a:lstStyle/>
          <a:p>
            <a:r>
              <a:rPr lang="en-IE" sz="3200">
                <a:latin typeface="Calibri" pitchFamily="34" charset="0"/>
                <a:hlinkClick r:id="rId4"/>
              </a:rPr>
              <a:t>www.linkedfinance.com</a:t>
            </a:r>
            <a:endParaRPr lang="en-IE" sz="3200">
              <a:latin typeface="Calibri" pitchFamily="34" charset="0"/>
            </a:endParaRPr>
          </a:p>
        </p:txBody>
      </p:sp>
      <p:sp>
        <p:nvSpPr>
          <p:cNvPr id="52230" name="Rectangle 6"/>
          <p:cNvSpPr>
            <a:spLocks noChangeArrowheads="1"/>
          </p:cNvSpPr>
          <p:nvPr/>
        </p:nvSpPr>
        <p:spPr bwMode="auto">
          <a:xfrm>
            <a:off x="714375" y="285750"/>
            <a:ext cx="2806700" cy="584200"/>
          </a:xfrm>
          <a:prstGeom prst="rect">
            <a:avLst/>
          </a:prstGeom>
          <a:noFill/>
          <a:ln w="9525">
            <a:noFill/>
            <a:miter lim="800000"/>
            <a:headEnd/>
            <a:tailEnd/>
          </a:ln>
        </p:spPr>
        <p:txBody>
          <a:bodyPr wrap="none">
            <a:spAutoFit/>
          </a:bodyPr>
          <a:lstStyle/>
          <a:p>
            <a:r>
              <a:rPr lang="en-IE" sz="3200" b="1">
                <a:latin typeface="Calibri" pitchFamily="34" charset="0"/>
              </a:rPr>
              <a:t>Linked Finance:</a:t>
            </a:r>
          </a:p>
        </p:txBody>
      </p:sp>
    </p:spTree>
  </p:cSld>
  <p:clrMapOvr>
    <a:masterClrMapping/>
  </p:clrMapOvr>
  <p:transition advClick="0" advTm="3341"/>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descr="photo-1436831135709-48bdc150cce5.jpg"/>
          <p:cNvPicPr>
            <a:picLocks noChangeAspect="1"/>
          </p:cNvPicPr>
          <p:nvPr/>
        </p:nvPicPr>
        <p:blipFill>
          <a:blip r:embed="rId3" cstate="screen">
            <a:lum bright="70000" contrast="-70000"/>
          </a:blip>
          <a:srcRect/>
          <a:stretch>
            <a:fillRect/>
          </a:stretch>
        </p:blipFill>
        <p:spPr bwMode="auto">
          <a:xfrm>
            <a:off x="0" y="-238125"/>
            <a:ext cx="9144000" cy="7096125"/>
          </a:xfrm>
          <a:prstGeom prst="rect">
            <a:avLst/>
          </a:prstGeom>
          <a:noFill/>
          <a:ln w="9525">
            <a:noFill/>
            <a:miter lim="800000"/>
            <a:headEnd/>
            <a:tailEnd/>
          </a:ln>
        </p:spPr>
      </p:pic>
      <p:sp>
        <p:nvSpPr>
          <p:cNvPr id="15363" name="Text Box 4"/>
          <p:cNvSpPr txBox="1">
            <a:spLocks noChangeArrowheads="1"/>
          </p:cNvSpPr>
          <p:nvPr/>
        </p:nvSpPr>
        <p:spPr bwMode="auto">
          <a:xfrm>
            <a:off x="323850" y="333375"/>
            <a:ext cx="8351838" cy="10987088"/>
          </a:xfrm>
          <a:prstGeom prst="rect">
            <a:avLst/>
          </a:prstGeom>
          <a:noFill/>
          <a:ln w="9525">
            <a:noFill/>
            <a:miter lim="800000"/>
            <a:headEnd/>
            <a:tailEnd/>
          </a:ln>
        </p:spPr>
        <p:txBody>
          <a:bodyPr>
            <a:spAutoFit/>
          </a:bodyPr>
          <a:lstStyle/>
          <a:p>
            <a:pPr>
              <a:spcBef>
                <a:spcPct val="50000"/>
              </a:spcBef>
              <a:defRPr/>
            </a:pPr>
            <a:r>
              <a:rPr lang="en-US" sz="2800" b="1" dirty="0">
                <a:latin typeface="Calibri" pitchFamily="34" charset="0"/>
                <a:ea typeface="Aharoni"/>
                <a:cs typeface="Aharoni"/>
              </a:rPr>
              <a:t>FUNDING </a:t>
            </a:r>
            <a:r>
              <a:rPr lang="en-IE" sz="2800" b="1" dirty="0">
                <a:latin typeface="Calibri" pitchFamily="34" charset="0"/>
                <a:ea typeface="Aharoni"/>
                <a:cs typeface="Aharoni"/>
              </a:rPr>
              <a:t>EXAMPLE</a:t>
            </a:r>
            <a:endParaRPr lang="en-IE" sz="2000" b="1" dirty="0">
              <a:latin typeface="Calibri" pitchFamily="34" charset="0"/>
            </a:endParaRPr>
          </a:p>
          <a:p>
            <a:pPr>
              <a:defRPr/>
            </a:pPr>
            <a:endParaRPr lang="en-IE" sz="2200" b="1" dirty="0">
              <a:latin typeface="Calibri" pitchFamily="34" charset="0"/>
            </a:endParaRPr>
          </a:p>
          <a:p>
            <a:pPr>
              <a:defRPr/>
            </a:pPr>
            <a:endParaRPr lang="en-IE" sz="2200" b="1" u="sng" dirty="0">
              <a:latin typeface="Calibri" pitchFamily="34" charset="0"/>
            </a:endParaRPr>
          </a:p>
          <a:p>
            <a:pPr>
              <a:defRPr/>
            </a:pPr>
            <a:r>
              <a:rPr lang="en-US" sz="2200" dirty="0">
                <a:latin typeface="+mn-lt"/>
              </a:rPr>
              <a:t>Branding, graphic design and consumer website		€1,675.00</a:t>
            </a:r>
            <a:endParaRPr lang="en-IE" sz="2200" dirty="0">
              <a:latin typeface="+mn-lt"/>
            </a:endParaRPr>
          </a:p>
          <a:p>
            <a:pPr>
              <a:defRPr/>
            </a:pPr>
            <a:r>
              <a:rPr lang="en-US" sz="2200" dirty="0">
                <a:latin typeface="+mn-lt"/>
              </a:rPr>
              <a:t>Technical realisation of online database			€4,680.65</a:t>
            </a:r>
            <a:endParaRPr lang="en-IE" sz="2200" dirty="0">
              <a:latin typeface="+mn-lt"/>
            </a:endParaRPr>
          </a:p>
          <a:p>
            <a:pPr>
              <a:defRPr/>
            </a:pPr>
            <a:r>
              <a:rPr lang="en-US" sz="2200" dirty="0">
                <a:latin typeface="+mn-lt"/>
              </a:rPr>
              <a:t>IT requirement, MAC book, IMac  &amp; associated software	€3,777.19</a:t>
            </a:r>
            <a:endParaRPr lang="en-IE" sz="2200" dirty="0">
              <a:latin typeface="+mn-lt"/>
            </a:endParaRPr>
          </a:p>
          <a:p>
            <a:pPr>
              <a:defRPr/>
            </a:pPr>
            <a:r>
              <a:rPr lang="en-US" sz="2200" dirty="0">
                <a:latin typeface="+mn-lt"/>
              </a:rPr>
              <a:t>Insurance (£1750 </a:t>
            </a:r>
            <a:r>
              <a:rPr lang="en-US" sz="2200" dirty="0" err="1">
                <a:latin typeface="+mn-lt"/>
              </a:rPr>
              <a:t>stg</a:t>
            </a:r>
            <a:r>
              <a:rPr lang="en-US" sz="2200" dirty="0">
                <a:latin typeface="+mn-lt"/>
              </a:rPr>
              <a:t>)					€2,447.80</a:t>
            </a:r>
            <a:endParaRPr lang="en-IE" sz="2200" dirty="0">
              <a:latin typeface="+mn-lt"/>
            </a:endParaRPr>
          </a:p>
          <a:p>
            <a:pPr>
              <a:defRPr/>
            </a:pPr>
            <a:r>
              <a:rPr lang="en-US" sz="2200" dirty="0">
                <a:latin typeface="+mn-lt"/>
              </a:rPr>
              <a:t>Consultancy costs </a:t>
            </a:r>
            <a:r>
              <a:rPr lang="en-US" sz="2000" dirty="0">
                <a:latin typeface="+mn-lt"/>
              </a:rPr>
              <a:t>(industry specific contracting expertise) </a:t>
            </a:r>
            <a:r>
              <a:rPr lang="en-US" sz="2200" dirty="0">
                <a:latin typeface="+mn-lt"/>
              </a:rPr>
              <a:t>	</a:t>
            </a:r>
            <a:r>
              <a:rPr lang="en-US" sz="2200" u="sng" dirty="0">
                <a:latin typeface="+mn-lt"/>
              </a:rPr>
              <a:t>€2,250.00</a:t>
            </a:r>
            <a:endParaRPr lang="en-IE" sz="2200" dirty="0">
              <a:latin typeface="+mn-lt"/>
            </a:endParaRPr>
          </a:p>
          <a:p>
            <a:pPr>
              <a:defRPr/>
            </a:pPr>
            <a:r>
              <a:rPr lang="en-US" sz="2200" b="1" dirty="0">
                <a:latin typeface="+mn-lt"/>
              </a:rPr>
              <a:t>TOTAL  COSTS						</a:t>
            </a:r>
            <a:r>
              <a:rPr lang="en-IE" sz="2200" b="1" dirty="0">
                <a:latin typeface="+mn-lt"/>
              </a:rPr>
              <a:t>€14,830.64</a:t>
            </a:r>
            <a:endParaRPr lang="en-IE" sz="2200" dirty="0">
              <a:latin typeface="+mn-lt"/>
            </a:endParaRPr>
          </a:p>
          <a:p>
            <a:pPr>
              <a:defRPr/>
            </a:pPr>
            <a:r>
              <a:rPr lang="en-IE" sz="2200" b="1" dirty="0">
                <a:latin typeface="+mn-lt"/>
              </a:rPr>
              <a:t> </a:t>
            </a:r>
            <a:endParaRPr lang="en-IE" sz="2200" dirty="0">
              <a:latin typeface="+mn-lt"/>
            </a:endParaRPr>
          </a:p>
          <a:p>
            <a:pPr>
              <a:defRPr/>
            </a:pPr>
            <a:r>
              <a:rPr lang="en-IE" sz="2200" b="1" dirty="0">
                <a:latin typeface="+mn-lt"/>
              </a:rPr>
              <a:t>Of which 50% grant requested				€7,415.32</a:t>
            </a:r>
          </a:p>
          <a:p>
            <a:pPr>
              <a:defRPr/>
            </a:pPr>
            <a:endParaRPr lang="en-IE" sz="2200" b="1" dirty="0">
              <a:latin typeface="+mn-lt"/>
            </a:endParaRPr>
          </a:p>
          <a:p>
            <a:pPr>
              <a:defRPr/>
            </a:pPr>
            <a:r>
              <a:rPr lang="en-US" sz="2200" b="1" dirty="0">
                <a:latin typeface="+mn-lt"/>
              </a:rPr>
              <a:t>EMPLOYMENT </a:t>
            </a:r>
            <a:endParaRPr lang="en-IE" sz="2200" dirty="0">
              <a:latin typeface="+mn-lt"/>
            </a:endParaRPr>
          </a:p>
          <a:p>
            <a:pPr>
              <a:defRPr/>
            </a:pPr>
            <a:r>
              <a:rPr lang="en-US" sz="2200" dirty="0">
                <a:latin typeface="+mn-lt"/>
              </a:rPr>
              <a:t>2.5 EMPLOYMENT GRANTS based on promoters x 2 and 1 part time Administrator						€25,000</a:t>
            </a:r>
            <a:endParaRPr lang="en-IE" sz="2200" dirty="0">
              <a:latin typeface="+mn-lt"/>
            </a:endParaRPr>
          </a:p>
          <a:p>
            <a:pPr>
              <a:defRPr/>
            </a:pPr>
            <a:r>
              <a:rPr lang="en-US" sz="2200" dirty="0">
                <a:latin typeface="+mn-lt"/>
              </a:rPr>
              <a:t> </a:t>
            </a:r>
            <a:endParaRPr lang="en-IE" sz="2200" dirty="0">
              <a:latin typeface="+mn-lt"/>
            </a:endParaRPr>
          </a:p>
          <a:p>
            <a:pPr>
              <a:defRPr/>
            </a:pPr>
            <a:r>
              <a:rPr lang="en-US" sz="2200" b="1" dirty="0">
                <a:latin typeface="+mn-lt"/>
              </a:rPr>
              <a:t>TOTAL GRANT REQUEST					€</a:t>
            </a:r>
            <a:r>
              <a:rPr lang="en-IE" sz="2200" b="1" dirty="0">
                <a:latin typeface="+mn-lt"/>
              </a:rPr>
              <a:t>32,415.32</a:t>
            </a:r>
            <a:endParaRPr lang="en-IE" sz="2200" dirty="0">
              <a:latin typeface="+mn-lt"/>
            </a:endParaRPr>
          </a:p>
          <a:p>
            <a:pPr>
              <a:defRPr/>
            </a:pPr>
            <a:r>
              <a:rPr lang="en-US" sz="2400" b="1" dirty="0"/>
              <a:t>							</a:t>
            </a:r>
            <a:endParaRPr lang="en-IE" sz="2400" dirty="0"/>
          </a:p>
          <a:p>
            <a:pPr>
              <a:defRPr/>
            </a:pPr>
            <a:endParaRPr lang="en-IE" sz="2200" b="1" u="sng" dirty="0">
              <a:latin typeface="Calibri" pitchFamily="34" charset="0"/>
            </a:endParaRPr>
          </a:p>
          <a:p>
            <a:pPr>
              <a:defRPr/>
            </a:pPr>
            <a:endParaRPr lang="en-IE" sz="2200" b="1" u="sng" dirty="0">
              <a:latin typeface="Calibri" pitchFamily="34" charset="0"/>
            </a:endParaRPr>
          </a:p>
          <a:p>
            <a:pPr>
              <a:defRPr/>
            </a:pPr>
            <a:endParaRPr lang="en-IE" sz="2200" b="1" u="sng" dirty="0">
              <a:latin typeface="Calibri" pitchFamily="34" charset="0"/>
            </a:endParaRPr>
          </a:p>
          <a:p>
            <a:pPr>
              <a:defRPr/>
            </a:pPr>
            <a:endParaRPr lang="en-IE" sz="2200" b="1" u="sng" dirty="0">
              <a:latin typeface="Calibri" pitchFamily="34" charset="0"/>
            </a:endParaRPr>
          </a:p>
          <a:p>
            <a:pPr>
              <a:defRPr/>
            </a:pPr>
            <a:endParaRPr lang="en-IE" sz="2200" b="1" u="sng" dirty="0">
              <a:latin typeface="Calibri" pitchFamily="34" charset="0"/>
            </a:endParaRPr>
          </a:p>
          <a:p>
            <a:pPr>
              <a:defRPr/>
            </a:pPr>
            <a:endParaRPr lang="en-IE" sz="2200" b="1" u="sng" dirty="0">
              <a:latin typeface="Calibri" pitchFamily="34" charset="0"/>
            </a:endParaRPr>
          </a:p>
          <a:p>
            <a:pPr>
              <a:defRPr/>
            </a:pPr>
            <a:endParaRPr lang="en-IE" sz="2200" b="1" u="sng" dirty="0">
              <a:latin typeface="Calibri" pitchFamily="34" charset="0"/>
            </a:endParaRPr>
          </a:p>
          <a:p>
            <a:pPr>
              <a:defRPr/>
            </a:pPr>
            <a:endParaRPr lang="en-IE" sz="2200" b="1" u="sng" dirty="0">
              <a:latin typeface="Calibri" pitchFamily="34" charset="0"/>
            </a:endParaRPr>
          </a:p>
          <a:p>
            <a:pPr>
              <a:defRPr/>
            </a:pPr>
            <a:endParaRPr lang="en-IE" sz="2200" b="1" u="sng" dirty="0">
              <a:latin typeface="Calibri" pitchFamily="34" charset="0"/>
            </a:endParaRPr>
          </a:p>
          <a:p>
            <a:pPr>
              <a:defRPr/>
            </a:pPr>
            <a:endParaRPr lang="en-IE" sz="2200" b="1" u="sng" dirty="0">
              <a:latin typeface="Calibri" pitchFamily="34" charset="0"/>
            </a:endParaRPr>
          </a:p>
          <a:p>
            <a:pPr>
              <a:defRPr/>
            </a:pPr>
            <a:endParaRPr lang="en-IE" sz="2200" b="1" u="sng" dirty="0">
              <a:latin typeface="Calibri" pitchFamily="34" charset="0"/>
            </a:endParaRPr>
          </a:p>
          <a:p>
            <a:pPr>
              <a:defRPr/>
            </a:pPr>
            <a:endParaRPr lang="en-IE" sz="2200" b="1" u="sng" dirty="0">
              <a:latin typeface="Calibri" pitchFamily="34" charset="0"/>
            </a:endParaRPr>
          </a:p>
          <a:p>
            <a:pPr>
              <a:defRPr/>
            </a:pPr>
            <a:endParaRPr lang="en-US" dirty="0">
              <a:latin typeface="Calibri" pitchFamily="34" charset="0"/>
            </a:endParaRPr>
          </a:p>
        </p:txBody>
      </p:sp>
      <p:pic>
        <p:nvPicPr>
          <p:cNvPr id="16388" name="Picture 2" descr="logo LEO"/>
          <p:cNvPicPr>
            <a:picLocks noChangeAspect="1" noChangeArrowheads="1"/>
          </p:cNvPicPr>
          <p:nvPr/>
        </p:nvPicPr>
        <p:blipFill>
          <a:blip r:embed="rId4"/>
          <a:srcRect/>
          <a:stretch>
            <a:fillRect/>
          </a:stretch>
        </p:blipFill>
        <p:spPr bwMode="auto">
          <a:xfrm>
            <a:off x="5148263" y="260350"/>
            <a:ext cx="3371850" cy="1085850"/>
          </a:xfrm>
          <a:prstGeom prst="rect">
            <a:avLst/>
          </a:prstGeom>
          <a:noFill/>
          <a:ln w="9525">
            <a:noFill/>
            <a:miter lim="800000"/>
            <a:headEnd/>
            <a:tailEnd/>
          </a:ln>
        </p:spPr>
      </p:pic>
    </p:spTree>
  </p:cSld>
  <p:clrMapOvr>
    <a:masterClrMapping/>
  </p:clrMapOvr>
  <p:transition advClick="0" advTm="3341"/>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oto-1435459141050-0234f55a8ca3.jpg"/>
          <p:cNvPicPr>
            <a:picLocks noChangeAspect="1"/>
          </p:cNvPicPr>
          <p:nvPr/>
        </p:nvPicPr>
        <p:blipFill>
          <a:blip r:embed="rId3" cstate="screen">
            <a:duotone>
              <a:schemeClr val="accent3">
                <a:shade val="45000"/>
                <a:satMod val="135000"/>
              </a:schemeClr>
              <a:prstClr val="white"/>
            </a:duotone>
          </a:blip>
          <a:stretch>
            <a:fillRect/>
          </a:stretch>
        </p:blipFill>
        <p:spPr>
          <a:xfrm>
            <a:off x="0" y="0"/>
            <a:ext cx="9144000" cy="6858000"/>
          </a:xfrm>
          <a:prstGeom prst="rect">
            <a:avLst/>
          </a:prstGeom>
        </p:spPr>
      </p:pic>
      <p:sp>
        <p:nvSpPr>
          <p:cNvPr id="38915" name="Text Box 4"/>
          <p:cNvSpPr txBox="1">
            <a:spLocks noChangeArrowheads="1"/>
          </p:cNvSpPr>
          <p:nvPr/>
        </p:nvSpPr>
        <p:spPr bwMode="auto">
          <a:xfrm>
            <a:off x="250825" y="188913"/>
            <a:ext cx="8353425" cy="7770812"/>
          </a:xfrm>
          <a:prstGeom prst="rect">
            <a:avLst/>
          </a:prstGeom>
          <a:noFill/>
          <a:ln w="9525">
            <a:noFill/>
            <a:miter lim="800000"/>
            <a:headEnd/>
            <a:tailEnd/>
          </a:ln>
        </p:spPr>
        <p:txBody>
          <a:bodyPr>
            <a:spAutoFit/>
          </a:bodyPr>
          <a:lstStyle/>
          <a:p>
            <a:pPr>
              <a:spcBef>
                <a:spcPct val="50000"/>
              </a:spcBef>
              <a:defRPr/>
            </a:pPr>
            <a:r>
              <a:rPr lang="en-IE" sz="3200" b="1" dirty="0">
                <a:latin typeface="+mn-lt"/>
                <a:cs typeface="+mn-cs"/>
              </a:rPr>
              <a:t>5 Ways to Improve Your Next Grant Application.</a:t>
            </a:r>
          </a:p>
          <a:p>
            <a:pPr>
              <a:spcBef>
                <a:spcPct val="50000"/>
              </a:spcBef>
              <a:defRPr/>
            </a:pPr>
            <a:endParaRPr lang="en-IE" sz="2800" b="1" dirty="0">
              <a:latin typeface="+mn-lt"/>
              <a:cs typeface="+mn-cs"/>
            </a:endParaRPr>
          </a:p>
          <a:p>
            <a:pPr>
              <a:defRPr/>
            </a:pPr>
            <a:r>
              <a:rPr lang="en-IE" sz="2800" b="1" dirty="0">
                <a:latin typeface="+mn-lt"/>
                <a:cs typeface="+mn-cs"/>
              </a:rPr>
              <a:t>1  FORGET ABOUT THE MONEY! (AT LEAST INITIALLY…) &amp; DEFINE YOUR PROJECT </a:t>
            </a:r>
            <a:r>
              <a:rPr lang="en-IE" sz="2800" dirty="0">
                <a:latin typeface="+mn-lt"/>
                <a:cs typeface="+mn-cs"/>
              </a:rPr>
              <a:t/>
            </a:r>
            <a:br>
              <a:rPr lang="en-IE" sz="2800" dirty="0">
                <a:latin typeface="+mn-lt"/>
                <a:cs typeface="+mn-cs"/>
              </a:rPr>
            </a:br>
            <a:r>
              <a:rPr lang="en-IE" sz="2800" dirty="0">
                <a:latin typeface="+mn-lt"/>
                <a:cs typeface="+mn-cs"/>
              </a:rPr>
              <a:t> The primary concern of funders is that your project is well planned and that it will truly make a difference.  </a:t>
            </a:r>
          </a:p>
          <a:p>
            <a:pPr>
              <a:lnSpc>
                <a:spcPct val="150000"/>
              </a:lnSpc>
              <a:buFont typeface="Arial" pitchFamily="34" charset="0"/>
              <a:buChar char="•"/>
              <a:defRPr/>
            </a:pPr>
            <a:r>
              <a:rPr lang="en-IE" sz="2800" dirty="0">
                <a:latin typeface="+mn-lt"/>
                <a:cs typeface="+mn-cs"/>
              </a:rPr>
              <a:t> In making an effective application important questions to start with include:</a:t>
            </a:r>
            <a:endParaRPr lang="en-IE" sz="2800" b="1" dirty="0">
              <a:latin typeface="+mn-lt"/>
              <a:cs typeface="+mn-cs"/>
            </a:endParaRPr>
          </a:p>
          <a:p>
            <a:pPr>
              <a:defRPr/>
            </a:pPr>
            <a:endParaRPr lang="en-IE" sz="1400" dirty="0">
              <a:latin typeface="+mn-lt"/>
              <a:cs typeface="+mn-cs"/>
            </a:endParaRPr>
          </a:p>
          <a:p>
            <a:pPr>
              <a:defRPr/>
            </a:pPr>
            <a:endParaRPr lang="en-IE" sz="1400" dirty="0">
              <a:cs typeface="+mn-cs"/>
            </a:endParaRPr>
          </a:p>
          <a:p>
            <a:pPr>
              <a:spcBef>
                <a:spcPct val="50000"/>
              </a:spcBef>
              <a:defRPr/>
            </a:pPr>
            <a:endParaRPr lang="en-IE" sz="2800" b="1" dirty="0">
              <a:latin typeface="+mn-lt"/>
              <a:cs typeface="+mn-cs"/>
            </a:endParaRPr>
          </a:p>
          <a:p>
            <a:pPr>
              <a:spcBef>
                <a:spcPct val="50000"/>
              </a:spcBef>
              <a:defRPr/>
            </a:pPr>
            <a:endParaRPr lang="en-IE" sz="2800" b="1" dirty="0">
              <a:latin typeface="+mn-lt"/>
              <a:cs typeface="+mn-cs"/>
            </a:endParaRPr>
          </a:p>
          <a:p>
            <a:pPr>
              <a:spcBef>
                <a:spcPct val="50000"/>
              </a:spcBef>
              <a:defRPr/>
            </a:pPr>
            <a:endParaRPr lang="en-IE" sz="2000" dirty="0">
              <a:latin typeface="+mn-lt"/>
              <a:cs typeface="+mn-cs"/>
            </a:endParaRPr>
          </a:p>
          <a:p>
            <a:pPr>
              <a:defRPr/>
            </a:pPr>
            <a:r>
              <a:rPr lang="en-IE" dirty="0">
                <a:latin typeface="+mn-lt"/>
                <a:cs typeface="+mn-cs"/>
              </a:rPr>
              <a:t> </a:t>
            </a:r>
          </a:p>
          <a:p>
            <a:pPr>
              <a:defRPr/>
            </a:pPr>
            <a:r>
              <a:rPr lang="en-IE" dirty="0">
                <a:latin typeface="+mn-lt"/>
                <a:cs typeface="+mn-cs"/>
              </a:rPr>
              <a:t> </a:t>
            </a:r>
          </a:p>
          <a:p>
            <a:pPr>
              <a:defRPr/>
            </a:pPr>
            <a:endParaRPr lang="en-IE" sz="2400" dirty="0">
              <a:latin typeface="+mn-lt"/>
              <a:cs typeface="+mn-cs"/>
            </a:endParaRPr>
          </a:p>
          <a:p>
            <a:pPr>
              <a:spcBef>
                <a:spcPct val="50000"/>
              </a:spcBef>
              <a:defRPr/>
            </a:pPr>
            <a:endParaRPr lang="en-US" dirty="0">
              <a:solidFill>
                <a:srgbClr val="AE8EB3"/>
              </a:solidFill>
              <a:latin typeface="+mn-lt"/>
              <a:cs typeface="+mn-cs"/>
            </a:endParaRPr>
          </a:p>
        </p:txBody>
      </p:sp>
    </p:spTree>
  </p:cSld>
  <p:clrMapOvr>
    <a:masterClrMapping/>
  </p:clrMapOvr>
  <p:transition advClick="0" advTm="3341"/>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oto-1435459141050-0234f55a8ca3.jpg"/>
          <p:cNvPicPr>
            <a:picLocks noChangeAspect="1"/>
          </p:cNvPicPr>
          <p:nvPr/>
        </p:nvPicPr>
        <p:blipFill>
          <a:blip r:embed="rId3" cstate="screen">
            <a:duotone>
              <a:schemeClr val="accent3">
                <a:shade val="45000"/>
                <a:satMod val="135000"/>
              </a:schemeClr>
              <a:prstClr val="white"/>
            </a:duotone>
          </a:blip>
          <a:stretch>
            <a:fillRect/>
          </a:stretch>
        </p:blipFill>
        <p:spPr>
          <a:xfrm>
            <a:off x="0" y="0"/>
            <a:ext cx="9144000" cy="6858000"/>
          </a:xfrm>
          <a:prstGeom prst="rect">
            <a:avLst/>
          </a:prstGeom>
        </p:spPr>
      </p:pic>
      <p:sp>
        <p:nvSpPr>
          <p:cNvPr id="38915" name="Text Box 4"/>
          <p:cNvSpPr txBox="1">
            <a:spLocks noChangeArrowheads="1"/>
          </p:cNvSpPr>
          <p:nvPr/>
        </p:nvSpPr>
        <p:spPr bwMode="auto">
          <a:xfrm>
            <a:off x="250825" y="188913"/>
            <a:ext cx="8353425" cy="5232400"/>
          </a:xfrm>
          <a:prstGeom prst="rect">
            <a:avLst/>
          </a:prstGeom>
          <a:noFill/>
          <a:ln w="9525">
            <a:noFill/>
            <a:miter lim="800000"/>
            <a:headEnd/>
            <a:tailEnd/>
          </a:ln>
        </p:spPr>
        <p:txBody>
          <a:bodyPr>
            <a:spAutoFit/>
          </a:bodyPr>
          <a:lstStyle/>
          <a:p>
            <a:pPr>
              <a:spcBef>
                <a:spcPct val="50000"/>
              </a:spcBef>
              <a:defRPr/>
            </a:pPr>
            <a:r>
              <a:rPr lang="en-IE" sz="3200" b="1" dirty="0">
                <a:latin typeface="+mn-lt"/>
                <a:cs typeface="+mn-cs"/>
              </a:rPr>
              <a:t>5 Ways to Improve Your Next Grant Application.</a:t>
            </a:r>
          </a:p>
          <a:p>
            <a:pPr>
              <a:spcBef>
                <a:spcPct val="50000"/>
              </a:spcBef>
              <a:defRPr/>
            </a:pPr>
            <a:r>
              <a:rPr lang="en-IE" sz="2000" dirty="0">
                <a:latin typeface="+mn-lt"/>
                <a:cs typeface="+mn-cs"/>
              </a:rPr>
              <a:t/>
            </a:r>
            <a:br>
              <a:rPr lang="en-IE" sz="2000" dirty="0">
                <a:latin typeface="+mn-lt"/>
                <a:cs typeface="+mn-cs"/>
              </a:rPr>
            </a:br>
            <a:r>
              <a:rPr lang="en-IE" sz="2000" b="1" dirty="0">
                <a:latin typeface="+mn-lt"/>
                <a:cs typeface="+mn-cs"/>
              </a:rPr>
              <a:t>‘What are you trying to achieve?’</a:t>
            </a:r>
          </a:p>
          <a:p>
            <a:pPr>
              <a:lnSpc>
                <a:spcPct val="150000"/>
              </a:lnSpc>
              <a:buFont typeface="Arial" pitchFamily="34" charset="0"/>
              <a:buChar char="•"/>
              <a:defRPr/>
            </a:pPr>
            <a:r>
              <a:rPr lang="en-IE" sz="2000" b="1" dirty="0">
                <a:latin typeface="+mn-lt"/>
                <a:cs typeface="+mn-cs"/>
              </a:rPr>
              <a:t> </a:t>
            </a:r>
            <a:r>
              <a:rPr lang="en-IE" sz="2000" dirty="0">
                <a:latin typeface="+mn-lt"/>
                <a:cs typeface="+mn-cs"/>
              </a:rPr>
              <a:t>New workshop space, purchase new equipment ?</a:t>
            </a:r>
          </a:p>
          <a:p>
            <a:pPr>
              <a:lnSpc>
                <a:spcPct val="150000"/>
              </a:lnSpc>
              <a:buFont typeface="Arial" pitchFamily="34" charset="0"/>
              <a:buChar char="•"/>
              <a:defRPr/>
            </a:pPr>
            <a:r>
              <a:rPr lang="en-IE" sz="2000" b="1" dirty="0">
                <a:latin typeface="+mn-lt"/>
                <a:cs typeface="+mn-cs"/>
              </a:rPr>
              <a:t> </a:t>
            </a:r>
            <a:r>
              <a:rPr lang="en-IE" sz="2000" dirty="0">
                <a:latin typeface="+mn-lt"/>
                <a:cs typeface="+mn-cs"/>
              </a:rPr>
              <a:t>Make a new body of work</a:t>
            </a:r>
          </a:p>
          <a:p>
            <a:pPr>
              <a:lnSpc>
                <a:spcPct val="150000"/>
              </a:lnSpc>
              <a:buFont typeface="Arial" pitchFamily="34" charset="0"/>
              <a:buChar char="•"/>
              <a:defRPr/>
            </a:pPr>
            <a:r>
              <a:rPr lang="en-IE" sz="2000" dirty="0">
                <a:latin typeface="+mn-lt"/>
                <a:cs typeface="+mn-cs"/>
              </a:rPr>
              <a:t> go on a course/ do some training etc</a:t>
            </a:r>
          </a:p>
          <a:p>
            <a:pPr>
              <a:lnSpc>
                <a:spcPct val="150000"/>
              </a:lnSpc>
              <a:defRPr/>
            </a:pPr>
            <a:endParaRPr lang="en-IE" sz="800" b="1" dirty="0">
              <a:latin typeface="+mn-lt"/>
              <a:cs typeface="+mn-cs"/>
            </a:endParaRPr>
          </a:p>
          <a:p>
            <a:pPr>
              <a:lnSpc>
                <a:spcPct val="150000"/>
              </a:lnSpc>
              <a:defRPr/>
            </a:pPr>
            <a:r>
              <a:rPr lang="en-IE" sz="2000" b="1" dirty="0">
                <a:latin typeface="+mn-lt"/>
                <a:cs typeface="+mn-cs"/>
              </a:rPr>
              <a:t>‘How does your project fulfil the funder’s aims?’</a:t>
            </a:r>
          </a:p>
          <a:p>
            <a:pPr>
              <a:lnSpc>
                <a:spcPct val="150000"/>
              </a:lnSpc>
              <a:buFont typeface="Arial" pitchFamily="34" charset="0"/>
              <a:buChar char="•"/>
              <a:defRPr/>
            </a:pPr>
            <a:r>
              <a:rPr lang="en-IE" sz="2000" dirty="0">
                <a:latin typeface="+mn-lt"/>
                <a:cs typeface="+mn-cs"/>
              </a:rPr>
              <a:t> Link your project to the funder’s key criteria and show how your project furthers their aims and objectives.</a:t>
            </a:r>
          </a:p>
          <a:p>
            <a:pPr>
              <a:lnSpc>
                <a:spcPct val="150000"/>
              </a:lnSpc>
              <a:buFont typeface="Arial" pitchFamily="34" charset="0"/>
              <a:buChar char="•"/>
              <a:defRPr/>
            </a:pPr>
            <a:endParaRPr lang="en-IE" sz="2000" dirty="0">
              <a:latin typeface="+mn-lt"/>
              <a:cs typeface="+mn-cs"/>
            </a:endParaRPr>
          </a:p>
          <a:p>
            <a:pPr>
              <a:lnSpc>
                <a:spcPct val="150000"/>
              </a:lnSpc>
              <a:defRPr/>
            </a:pPr>
            <a:r>
              <a:rPr lang="en-IE" sz="2000" b="1" dirty="0">
                <a:latin typeface="+mn-lt"/>
              </a:rPr>
              <a:t>What are the real and positive differences the funding will make?</a:t>
            </a:r>
          </a:p>
        </p:txBody>
      </p:sp>
    </p:spTree>
  </p:cSld>
  <p:clrMapOvr>
    <a:masterClrMapping/>
  </p:clrMapOvr>
  <p:transition advClick="0" advTm="3341"/>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oto-1435459141050-0234f55a8ca3.jpg"/>
          <p:cNvPicPr>
            <a:picLocks noChangeAspect="1"/>
          </p:cNvPicPr>
          <p:nvPr/>
        </p:nvPicPr>
        <p:blipFill>
          <a:blip r:embed="rId3" cstate="screen">
            <a:duotone>
              <a:schemeClr val="accent2">
                <a:shade val="45000"/>
                <a:satMod val="135000"/>
              </a:schemeClr>
              <a:prstClr val="white"/>
            </a:duotone>
          </a:blip>
          <a:stretch>
            <a:fillRect/>
          </a:stretch>
        </p:blipFill>
        <p:spPr>
          <a:xfrm>
            <a:off x="0" y="0"/>
            <a:ext cx="9144000" cy="6858000"/>
          </a:xfrm>
          <a:prstGeom prst="rect">
            <a:avLst/>
          </a:prstGeom>
        </p:spPr>
      </p:pic>
      <p:sp>
        <p:nvSpPr>
          <p:cNvPr id="39939" name="Text Box 4"/>
          <p:cNvSpPr txBox="1">
            <a:spLocks noChangeArrowheads="1"/>
          </p:cNvSpPr>
          <p:nvPr/>
        </p:nvSpPr>
        <p:spPr bwMode="auto">
          <a:xfrm>
            <a:off x="250825" y="71438"/>
            <a:ext cx="8353425" cy="5048250"/>
          </a:xfrm>
          <a:prstGeom prst="rect">
            <a:avLst/>
          </a:prstGeom>
          <a:noFill/>
          <a:ln w="9525">
            <a:noFill/>
            <a:miter lim="800000"/>
            <a:headEnd/>
            <a:tailEnd/>
          </a:ln>
        </p:spPr>
        <p:txBody>
          <a:bodyPr>
            <a:spAutoFit/>
          </a:bodyPr>
          <a:lstStyle/>
          <a:p>
            <a:pPr>
              <a:spcBef>
                <a:spcPct val="50000"/>
              </a:spcBef>
              <a:defRPr/>
            </a:pPr>
            <a:endParaRPr lang="en-IE" sz="800" b="1" dirty="0">
              <a:latin typeface="+mn-lt"/>
              <a:cs typeface="+mn-cs"/>
            </a:endParaRPr>
          </a:p>
          <a:p>
            <a:pPr>
              <a:defRPr/>
            </a:pPr>
            <a:r>
              <a:rPr lang="en-IE" sz="2800" b="1" dirty="0">
                <a:latin typeface="+mn-lt"/>
                <a:cs typeface="+mn-cs"/>
              </a:rPr>
              <a:t>2 - DO YOUR RESEARCH THOROUGHLY…</a:t>
            </a:r>
            <a:br>
              <a:rPr lang="en-IE" sz="2800" b="1" dirty="0">
                <a:latin typeface="+mn-lt"/>
                <a:cs typeface="+mn-cs"/>
              </a:rPr>
            </a:br>
            <a:endParaRPr lang="en-IE" sz="2800" b="1" dirty="0">
              <a:latin typeface="+mn-lt"/>
              <a:cs typeface="+mn-cs"/>
            </a:endParaRPr>
          </a:p>
          <a:p>
            <a:pPr>
              <a:buFont typeface="Arial" pitchFamily="34" charset="0"/>
              <a:buChar char="•"/>
              <a:defRPr/>
            </a:pPr>
            <a:r>
              <a:rPr lang="en-IE" sz="2400" dirty="0">
                <a:latin typeface="+mn-lt"/>
                <a:cs typeface="+mn-cs"/>
              </a:rPr>
              <a:t> Up to 50% of applications received by funders do not meet their published criteria</a:t>
            </a:r>
          </a:p>
          <a:p>
            <a:pPr>
              <a:defRPr/>
            </a:pPr>
            <a:endParaRPr lang="en-IE" sz="2400" dirty="0">
              <a:latin typeface="+mn-lt"/>
              <a:cs typeface="+mn-cs"/>
            </a:endParaRPr>
          </a:p>
          <a:p>
            <a:pPr>
              <a:buFont typeface="Arial" pitchFamily="34" charset="0"/>
              <a:buChar char="•"/>
              <a:defRPr/>
            </a:pPr>
            <a:r>
              <a:rPr lang="en-IE" sz="2400" dirty="0">
                <a:latin typeface="+mn-lt"/>
                <a:cs typeface="+mn-cs"/>
              </a:rPr>
              <a:t>As a very basic minimum you should read the guidelines published by the funder. </a:t>
            </a:r>
          </a:p>
          <a:p>
            <a:pPr>
              <a:buFont typeface="Arial" pitchFamily="34" charset="0"/>
              <a:buChar char="•"/>
              <a:defRPr/>
            </a:pPr>
            <a:endParaRPr lang="en-IE" sz="2400" dirty="0">
              <a:latin typeface="+mn-lt"/>
              <a:cs typeface="+mn-cs"/>
            </a:endParaRPr>
          </a:p>
          <a:p>
            <a:pPr>
              <a:buFont typeface="Arial" pitchFamily="34" charset="0"/>
              <a:buChar char="•"/>
              <a:defRPr/>
            </a:pPr>
            <a:r>
              <a:rPr lang="en-IE" sz="2400" dirty="0">
                <a:latin typeface="+mn-lt"/>
                <a:cs typeface="+mn-cs"/>
              </a:rPr>
              <a:t>Consider: Who the funder is, What their motivation for funding is, The format for applying, The level of funding, Submission deadlines, Eligibility, Decision making process</a:t>
            </a:r>
          </a:p>
          <a:p>
            <a:pPr>
              <a:spcBef>
                <a:spcPct val="50000"/>
              </a:spcBef>
              <a:defRPr/>
            </a:pPr>
            <a:endParaRPr lang="en-IE" sz="2800" b="1" dirty="0">
              <a:latin typeface="+mn-lt"/>
              <a:cs typeface="+mn-cs"/>
            </a:endParaRPr>
          </a:p>
        </p:txBody>
      </p:sp>
    </p:spTree>
  </p:cSld>
  <p:clrMapOvr>
    <a:masterClrMapping/>
  </p:clrMapOvr>
  <p:transition advClick="0" advTm="3341"/>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oto-1435459141050-0234f55a8ca3.jpg"/>
          <p:cNvPicPr>
            <a:picLocks noChangeAspect="1"/>
          </p:cNvPicPr>
          <p:nvPr/>
        </p:nvPicPr>
        <p:blipFill>
          <a:blip r:embed="rId3" cstate="screen">
            <a:duotone>
              <a:schemeClr val="accent4">
                <a:shade val="45000"/>
                <a:satMod val="135000"/>
              </a:schemeClr>
              <a:prstClr val="white"/>
            </a:duotone>
          </a:blip>
          <a:stretch>
            <a:fillRect/>
          </a:stretch>
        </p:blipFill>
        <p:spPr>
          <a:xfrm>
            <a:off x="0" y="0"/>
            <a:ext cx="9144000" cy="6858000"/>
          </a:xfrm>
          <a:prstGeom prst="rect">
            <a:avLst/>
          </a:prstGeom>
        </p:spPr>
      </p:pic>
      <p:sp>
        <p:nvSpPr>
          <p:cNvPr id="40963" name="Text Box 4"/>
          <p:cNvSpPr txBox="1">
            <a:spLocks noChangeArrowheads="1"/>
          </p:cNvSpPr>
          <p:nvPr/>
        </p:nvSpPr>
        <p:spPr bwMode="auto">
          <a:xfrm>
            <a:off x="285750" y="214313"/>
            <a:ext cx="8353425" cy="2492375"/>
          </a:xfrm>
          <a:prstGeom prst="rect">
            <a:avLst/>
          </a:prstGeom>
          <a:noFill/>
          <a:ln w="9525">
            <a:noFill/>
            <a:miter lim="800000"/>
            <a:headEnd/>
            <a:tailEnd/>
          </a:ln>
        </p:spPr>
        <p:txBody>
          <a:bodyPr>
            <a:spAutoFit/>
          </a:bodyPr>
          <a:lstStyle/>
          <a:p>
            <a:pPr>
              <a:defRPr/>
            </a:pPr>
            <a:r>
              <a:rPr lang="en-IE" sz="2800" b="1" dirty="0">
                <a:latin typeface="+mn-lt"/>
                <a:cs typeface="+mn-cs"/>
              </a:rPr>
              <a:t>3. REMEMBER – ‘PEOPLE GIVE TO PEOPLE…’</a:t>
            </a:r>
            <a:r>
              <a:rPr lang="en-IE" sz="2800" dirty="0">
                <a:latin typeface="+mn-lt"/>
                <a:cs typeface="+mn-cs"/>
              </a:rPr>
              <a:t/>
            </a:r>
            <a:br>
              <a:rPr lang="en-IE" sz="2800" dirty="0">
                <a:latin typeface="+mn-lt"/>
                <a:cs typeface="+mn-cs"/>
              </a:rPr>
            </a:br>
            <a:endParaRPr lang="en-IE" sz="2800" dirty="0">
              <a:latin typeface="+mn-lt"/>
              <a:cs typeface="+mn-cs"/>
            </a:endParaRPr>
          </a:p>
          <a:p>
            <a:pPr>
              <a:defRPr/>
            </a:pPr>
            <a:r>
              <a:rPr lang="en-IE" sz="2400" dirty="0"/>
              <a:t>Be creative, challenging and engaging about your idea, this is your opportunity to distinguish yourself from the competition.</a:t>
            </a:r>
          </a:p>
          <a:p>
            <a:pPr>
              <a:defRPr/>
            </a:pPr>
            <a:endParaRPr lang="en-IE" sz="2800" dirty="0">
              <a:latin typeface="+mn-lt"/>
              <a:cs typeface="+mn-cs"/>
            </a:endParaRPr>
          </a:p>
        </p:txBody>
      </p:sp>
    </p:spTree>
  </p:cSld>
  <p:clrMapOvr>
    <a:masterClrMapping/>
  </p:clrMapOvr>
  <p:transition advClick="0" advTm="3341"/>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oto-1435459141050-0234f55a8ca3.jpg"/>
          <p:cNvPicPr>
            <a:picLocks noChangeAspect="1"/>
          </p:cNvPicPr>
          <p:nvPr/>
        </p:nvPicPr>
        <p:blipFill>
          <a:blip r:embed="rId3" cstate="screen">
            <a:duotone>
              <a:schemeClr val="accent6">
                <a:shade val="45000"/>
                <a:satMod val="135000"/>
              </a:schemeClr>
              <a:prstClr val="white"/>
            </a:duotone>
          </a:blip>
          <a:stretch>
            <a:fillRect/>
          </a:stretch>
        </p:blipFill>
        <p:spPr>
          <a:xfrm>
            <a:off x="0" y="0"/>
            <a:ext cx="9144000" cy="6858000"/>
          </a:xfrm>
          <a:prstGeom prst="rect">
            <a:avLst/>
          </a:prstGeom>
        </p:spPr>
      </p:pic>
      <p:sp>
        <p:nvSpPr>
          <p:cNvPr id="41987" name="Text Box 4"/>
          <p:cNvSpPr txBox="1">
            <a:spLocks noChangeArrowheads="1"/>
          </p:cNvSpPr>
          <p:nvPr/>
        </p:nvSpPr>
        <p:spPr bwMode="auto">
          <a:xfrm>
            <a:off x="250825" y="188913"/>
            <a:ext cx="8353425" cy="4616450"/>
          </a:xfrm>
          <a:prstGeom prst="rect">
            <a:avLst/>
          </a:prstGeom>
          <a:noFill/>
          <a:ln w="9525">
            <a:noFill/>
            <a:miter lim="800000"/>
            <a:headEnd/>
            <a:tailEnd/>
          </a:ln>
        </p:spPr>
        <p:txBody>
          <a:bodyPr>
            <a:spAutoFit/>
          </a:bodyPr>
          <a:lstStyle/>
          <a:p>
            <a:pPr>
              <a:defRPr/>
            </a:pPr>
            <a:r>
              <a:rPr lang="en-IE" sz="2800" dirty="0">
                <a:latin typeface="+mn-lt"/>
                <a:cs typeface="+mn-cs"/>
              </a:rPr>
              <a:t>4. Build your credibility and be professional!</a:t>
            </a:r>
            <a:br>
              <a:rPr lang="en-IE" sz="2800" dirty="0">
                <a:latin typeface="+mn-lt"/>
                <a:cs typeface="+mn-cs"/>
              </a:rPr>
            </a:br>
            <a:endParaRPr lang="en-IE" sz="2800" dirty="0">
              <a:latin typeface="+mn-lt"/>
              <a:cs typeface="+mn-cs"/>
            </a:endParaRPr>
          </a:p>
          <a:p>
            <a:pPr>
              <a:defRPr/>
            </a:pPr>
            <a:r>
              <a:rPr lang="en-IE" sz="2800" dirty="0">
                <a:latin typeface="+mn-lt"/>
                <a:cs typeface="+mn-cs"/>
              </a:rPr>
              <a:t>One of the primary reasons why applications get funded is that the funders are convinced that the applicant organisation is well organised, has a good track record and is a capable promoter to carry out the proposed project. </a:t>
            </a:r>
          </a:p>
          <a:p>
            <a:pPr>
              <a:defRPr/>
            </a:pPr>
            <a:endParaRPr lang="en-IE" sz="1050" dirty="0">
              <a:latin typeface="+mn-lt"/>
              <a:cs typeface="+mn-cs"/>
            </a:endParaRPr>
          </a:p>
          <a:p>
            <a:pPr>
              <a:defRPr/>
            </a:pPr>
            <a:r>
              <a:rPr lang="en-IE" sz="2800" dirty="0">
                <a:latin typeface="+mn-lt"/>
                <a:cs typeface="+mn-cs"/>
              </a:rPr>
              <a:t>You approach the creation of your work with a high degree of professionalism – approach the generation of proposals in the same way.</a:t>
            </a:r>
          </a:p>
        </p:txBody>
      </p:sp>
    </p:spTree>
  </p:cSld>
  <p:clrMapOvr>
    <a:masterClrMapping/>
  </p:clrMapOvr>
  <p:transition advClick="0" advTm="3341"/>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oto-1435459141050-0234f55a8ca3.jpg"/>
          <p:cNvPicPr>
            <a:picLocks noChangeAspect="1"/>
          </p:cNvPicPr>
          <p:nvPr/>
        </p:nvPicPr>
        <p:blipFill>
          <a:blip r:embed="rId3" cstate="screen">
            <a:duotone>
              <a:prstClr val="black"/>
              <a:schemeClr val="bg2">
                <a:tint val="45000"/>
                <a:satMod val="400000"/>
              </a:schemeClr>
            </a:duotone>
          </a:blip>
          <a:stretch>
            <a:fillRect/>
          </a:stretch>
        </p:blipFill>
        <p:spPr>
          <a:xfrm>
            <a:off x="0" y="0"/>
            <a:ext cx="9144000" cy="6858000"/>
          </a:xfrm>
          <a:prstGeom prst="rect">
            <a:avLst/>
          </a:prstGeom>
        </p:spPr>
      </p:pic>
      <p:sp>
        <p:nvSpPr>
          <p:cNvPr id="43011" name="Text Box 4"/>
          <p:cNvSpPr txBox="1">
            <a:spLocks noChangeArrowheads="1"/>
          </p:cNvSpPr>
          <p:nvPr/>
        </p:nvSpPr>
        <p:spPr bwMode="auto">
          <a:xfrm>
            <a:off x="250825" y="188913"/>
            <a:ext cx="8353425" cy="2246312"/>
          </a:xfrm>
          <a:prstGeom prst="rect">
            <a:avLst/>
          </a:prstGeom>
          <a:noFill/>
          <a:ln w="9525">
            <a:noFill/>
            <a:miter lim="800000"/>
            <a:headEnd/>
            <a:tailEnd/>
          </a:ln>
        </p:spPr>
        <p:txBody>
          <a:bodyPr>
            <a:spAutoFit/>
          </a:bodyPr>
          <a:lstStyle/>
          <a:p>
            <a:pPr>
              <a:defRPr/>
            </a:pPr>
            <a:r>
              <a:rPr lang="en-IE" sz="2800" b="1" dirty="0">
                <a:latin typeface="+mj-lt"/>
                <a:cs typeface="+mn-cs"/>
              </a:rPr>
              <a:t>5. Ask yourself, ‘Why wouldn’t they fund this?</a:t>
            </a:r>
          </a:p>
          <a:p>
            <a:pPr>
              <a:defRPr/>
            </a:pPr>
            <a:r>
              <a:rPr lang="en-IE" sz="2800" dirty="0">
                <a:latin typeface="+mj-lt"/>
                <a:cs typeface="+mn-cs"/>
              </a:rPr>
              <a:t/>
            </a:r>
            <a:br>
              <a:rPr lang="en-IE" sz="2800" dirty="0">
                <a:latin typeface="+mj-lt"/>
                <a:cs typeface="+mn-cs"/>
              </a:rPr>
            </a:br>
            <a:r>
              <a:rPr lang="en-IE" sz="2800" dirty="0">
                <a:latin typeface="+mj-lt"/>
                <a:cs typeface="+mn-cs"/>
              </a:rPr>
              <a:t>Often a good way to strengthen your funding application is to try and ‘pick holes’ in it. Having identified the weaknesses you can then work on putting them right.</a:t>
            </a:r>
          </a:p>
        </p:txBody>
      </p:sp>
    </p:spTree>
  </p:cSld>
  <p:clrMapOvr>
    <a:masterClrMapping/>
  </p:clrMapOvr>
  <p:transition advClick="0" advTm="3341"/>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9057318" cy="6858000"/>
          </a:xfrm>
          <a:prstGeom prst="rect">
            <a:avLst/>
          </a:prstGeom>
          <a:noFill/>
          <a:ln w="12700" cap="sq" cmpd="sng">
            <a:noFill/>
            <a:prstDash val="solid"/>
            <a:miter lim="800000"/>
            <a:headEnd type="none" w="sm" len="sm"/>
            <a:tailEnd type="none" w="sm" len="sm"/>
          </a:ln>
          <a:effectLst/>
        </p:spPr>
      </p:pic>
      <p:sp>
        <p:nvSpPr>
          <p:cNvPr id="59395" name="Title 1"/>
          <p:cNvSpPr>
            <a:spLocks noGrp="1"/>
          </p:cNvSpPr>
          <p:nvPr>
            <p:ph type="title"/>
          </p:nvPr>
        </p:nvSpPr>
        <p:spPr/>
        <p:txBody>
          <a:bodyPr/>
          <a:lstStyle/>
          <a:p>
            <a:r>
              <a:rPr lang="en-IE" sz="3200" b="1" smtClean="0"/>
              <a:t/>
            </a:r>
            <a:br>
              <a:rPr lang="en-IE" sz="3200" b="1" smtClean="0"/>
            </a:br>
            <a:r>
              <a:rPr lang="en-IE" sz="3200" b="1" smtClean="0"/>
              <a:t>..THE BUSINESS PLAN ..</a:t>
            </a:r>
            <a:br>
              <a:rPr lang="en-IE" sz="3200" b="1" smtClean="0"/>
            </a:br>
            <a:endParaRPr lang="en-IE" sz="3200" b="1" smtClean="0"/>
          </a:p>
        </p:txBody>
      </p:sp>
      <p:sp>
        <p:nvSpPr>
          <p:cNvPr id="59396" name="Content Placeholder 2"/>
          <p:cNvSpPr>
            <a:spLocks noGrp="1"/>
          </p:cNvSpPr>
          <p:nvPr>
            <p:ph idx="1"/>
          </p:nvPr>
        </p:nvSpPr>
        <p:spPr>
          <a:xfrm>
            <a:off x="457200" y="1214438"/>
            <a:ext cx="8229600" cy="4525962"/>
          </a:xfrm>
        </p:spPr>
        <p:txBody>
          <a:bodyPr/>
          <a:lstStyle/>
          <a:p>
            <a:r>
              <a:rPr lang="en-GB" sz="2800" smtClean="0"/>
              <a:t>Clear outline of the project;</a:t>
            </a:r>
            <a:endParaRPr lang="en-IE" sz="2800" smtClean="0"/>
          </a:p>
          <a:p>
            <a:r>
              <a:rPr lang="en-GB" sz="2800" smtClean="0"/>
              <a:t>Details on Promoter’s background including work experience, educational achievements and any particular qualifications held plus technical knowledge in sector; </a:t>
            </a:r>
            <a:endParaRPr lang="en-IE" sz="2800" smtClean="0"/>
          </a:p>
          <a:p>
            <a:r>
              <a:rPr lang="en-GB" sz="2800" smtClean="0"/>
              <a:t>Details of investment planned;</a:t>
            </a:r>
            <a:endParaRPr lang="en-IE" sz="2800" smtClean="0"/>
          </a:p>
          <a:p>
            <a:r>
              <a:rPr lang="en-GB" sz="2800" smtClean="0"/>
              <a:t>(This should include a description of any building proposed and a list of equipment to be purchased including prices of each item exclusive of VAT).</a:t>
            </a:r>
            <a:endParaRPr lang="en-IE"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9057318" cy="6858000"/>
          </a:xfrm>
          <a:prstGeom prst="rect">
            <a:avLst/>
          </a:prstGeom>
          <a:noFill/>
          <a:ln w="12700" cap="sq" cmpd="sng">
            <a:noFill/>
            <a:prstDash val="solid"/>
            <a:miter lim="800000"/>
            <a:headEnd type="none" w="sm" len="sm"/>
            <a:tailEnd type="none" w="sm" len="sm"/>
          </a:ln>
          <a:effectLst/>
        </p:spPr>
      </p:pic>
      <p:sp>
        <p:nvSpPr>
          <p:cNvPr id="60419" name="Title 1"/>
          <p:cNvSpPr>
            <a:spLocks noGrp="1"/>
          </p:cNvSpPr>
          <p:nvPr>
            <p:ph type="title"/>
          </p:nvPr>
        </p:nvSpPr>
        <p:spPr/>
        <p:txBody>
          <a:bodyPr/>
          <a:lstStyle/>
          <a:p>
            <a:r>
              <a:rPr lang="en-IE" sz="3200" b="1" smtClean="0"/>
              <a:t/>
            </a:r>
            <a:br>
              <a:rPr lang="en-IE" sz="3200" b="1" smtClean="0"/>
            </a:br>
            <a:r>
              <a:rPr lang="en-IE" sz="3200" b="1" smtClean="0"/>
              <a:t>..THE BUSINESS PLAN ..</a:t>
            </a:r>
            <a:br>
              <a:rPr lang="en-IE" sz="3200" b="1" smtClean="0"/>
            </a:br>
            <a:endParaRPr lang="en-IE" sz="3200" b="1" smtClean="0"/>
          </a:p>
        </p:txBody>
      </p:sp>
      <p:sp>
        <p:nvSpPr>
          <p:cNvPr id="60420" name="Content Placeholder 2"/>
          <p:cNvSpPr>
            <a:spLocks noGrp="1"/>
          </p:cNvSpPr>
          <p:nvPr>
            <p:ph idx="1"/>
          </p:nvPr>
        </p:nvSpPr>
        <p:spPr>
          <a:xfrm>
            <a:off x="457200" y="1214438"/>
            <a:ext cx="8229600" cy="4525962"/>
          </a:xfrm>
        </p:spPr>
        <p:txBody>
          <a:bodyPr/>
          <a:lstStyle/>
          <a:p>
            <a:r>
              <a:rPr lang="en-GB" sz="2800" smtClean="0"/>
              <a:t>Details of existing and proposed employment levels;</a:t>
            </a:r>
            <a:endParaRPr lang="en-IE" sz="2800" smtClean="0"/>
          </a:p>
          <a:p>
            <a:r>
              <a:rPr lang="en-GB" sz="2800" smtClean="0"/>
              <a:t>Markets - this should include a list of existing and potential customers for the products/services proposed and identification of existing competitors.</a:t>
            </a:r>
            <a:endParaRPr lang="en-IE" sz="2800" smtClean="0"/>
          </a:p>
          <a:p>
            <a:r>
              <a:rPr lang="en-GB" sz="2800" smtClean="0"/>
              <a:t>Financial details including:-</a:t>
            </a:r>
            <a:endParaRPr lang="en-IE" sz="2800" smtClean="0"/>
          </a:p>
          <a:p>
            <a:r>
              <a:rPr lang="en-GB" sz="2800" smtClean="0"/>
              <a:t>Projected Profit &amp; Loss Account and Balance Sheets</a:t>
            </a:r>
            <a:endParaRPr lang="en-IE" sz="2800" smtClean="0"/>
          </a:p>
          <a:p>
            <a:r>
              <a:rPr lang="en-GB" sz="2800" smtClean="0"/>
              <a:t>Source of balance of finance required for the project – own funds, bank finance , investor capital available and other . </a:t>
            </a:r>
            <a:endParaRPr lang="en-IE" sz="2800" smtClean="0"/>
          </a:p>
          <a:p>
            <a:pPr>
              <a:buFont typeface="Arial" pitchFamily="34" charset="0"/>
              <a:buNone/>
            </a:pPr>
            <a:r>
              <a:rPr lang="en-GB" smtClean="0"/>
              <a:t> </a:t>
            </a:r>
            <a:endParaRPr lang="en-IE" smtClean="0"/>
          </a:p>
          <a:p>
            <a:endParaRPr lang="en-IE"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9057318" cy="6858000"/>
          </a:xfrm>
          <a:prstGeom prst="rect">
            <a:avLst/>
          </a:prstGeom>
          <a:noFill/>
          <a:ln w="12700" cap="sq" cmpd="sng">
            <a:noFill/>
            <a:prstDash val="solid"/>
            <a:miter lim="800000"/>
            <a:headEnd type="none" w="sm" len="sm"/>
            <a:tailEnd type="none" w="sm" len="sm"/>
          </a:ln>
          <a:effectLst/>
        </p:spPr>
      </p:pic>
      <p:sp>
        <p:nvSpPr>
          <p:cNvPr id="61443" name="Title 1"/>
          <p:cNvSpPr>
            <a:spLocks noGrp="1"/>
          </p:cNvSpPr>
          <p:nvPr>
            <p:ph type="title"/>
          </p:nvPr>
        </p:nvSpPr>
        <p:spPr/>
        <p:txBody>
          <a:bodyPr/>
          <a:lstStyle/>
          <a:p>
            <a:r>
              <a:rPr lang="en-IE" sz="3200" b="1" smtClean="0"/>
              <a:t>If the recipe isn’t right &gt; Use rejections as a learning experience</a:t>
            </a:r>
            <a:br>
              <a:rPr lang="en-IE" sz="3200" b="1" smtClean="0"/>
            </a:br>
            <a:endParaRPr lang="en-IE" sz="3200" b="1" smtClean="0"/>
          </a:p>
        </p:txBody>
      </p:sp>
      <p:sp>
        <p:nvSpPr>
          <p:cNvPr id="61444" name="Content Placeholder 2"/>
          <p:cNvSpPr>
            <a:spLocks noGrp="1"/>
          </p:cNvSpPr>
          <p:nvPr>
            <p:ph idx="1"/>
          </p:nvPr>
        </p:nvSpPr>
        <p:spPr>
          <a:xfrm>
            <a:off x="457200" y="1214438"/>
            <a:ext cx="8229600" cy="4525962"/>
          </a:xfrm>
        </p:spPr>
        <p:txBody>
          <a:bodyPr/>
          <a:lstStyle/>
          <a:p>
            <a:pPr>
              <a:lnSpc>
                <a:spcPct val="150000"/>
              </a:lnSpc>
              <a:buFont typeface="Arial" pitchFamily="34" charset="0"/>
              <a:buNone/>
            </a:pPr>
            <a:r>
              <a:rPr lang="en-IE" sz="1800" smtClean="0"/>
              <a:t>Everybody gets rejections from grant funders at some time, learn from your mistakes:</a:t>
            </a:r>
          </a:p>
          <a:p>
            <a:pPr>
              <a:lnSpc>
                <a:spcPct val="150000"/>
              </a:lnSpc>
            </a:pPr>
            <a:r>
              <a:rPr lang="en-IE" sz="1800" b="1" smtClean="0"/>
              <a:t>Ask for feedback</a:t>
            </a:r>
            <a:r>
              <a:rPr lang="en-IE" sz="1800" smtClean="0"/>
              <a:t>- even if your rejection letter specifies a reason for your rejection, asking for verbal feedback will sometimes bring you a fuller and more open response. </a:t>
            </a:r>
          </a:p>
          <a:p>
            <a:pPr>
              <a:lnSpc>
                <a:spcPct val="150000"/>
              </a:lnSpc>
            </a:pPr>
            <a:r>
              <a:rPr lang="en-IE" sz="1800" b="1" smtClean="0"/>
              <a:t>Reflect on your approach – </a:t>
            </a:r>
            <a:r>
              <a:rPr lang="en-IE" sz="1800" smtClean="0"/>
              <a:t>be honest with yourself. Did you rush the application? Did you really think you met the priorities or were you spinning things a little? </a:t>
            </a:r>
          </a:p>
          <a:p>
            <a:pPr>
              <a:lnSpc>
                <a:spcPct val="150000"/>
              </a:lnSpc>
            </a:pPr>
            <a:r>
              <a:rPr lang="en-IE" sz="1800" b="1" smtClean="0"/>
              <a:t>Find out what did get funded – </a:t>
            </a:r>
            <a:r>
              <a:rPr lang="en-IE" sz="1800" smtClean="0"/>
              <a:t>funders often publish lists of what they did fund. What do you notice about the projects that got funded? Were the creatives at a different stage of their career to you? Were you asking for much more (or less) money than they received? Were you applying for activities that this funder hasn’t supported?</a:t>
            </a:r>
          </a:p>
          <a:p>
            <a:endParaRPr lang="en-IE"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2466" name="Picture 4" descr="sheep1.jpg"/>
          <p:cNvPicPr>
            <a:picLocks noChangeAspect="1"/>
          </p:cNvPicPr>
          <p:nvPr/>
        </p:nvPicPr>
        <p:blipFill>
          <a:blip r:embed="rId3"/>
          <a:srcRect/>
          <a:stretch>
            <a:fillRect/>
          </a:stretch>
        </p:blipFill>
        <p:spPr bwMode="auto">
          <a:xfrm>
            <a:off x="0" y="836613"/>
            <a:ext cx="9144000" cy="6108700"/>
          </a:xfrm>
          <a:prstGeom prst="rect">
            <a:avLst/>
          </a:prstGeom>
          <a:noFill/>
          <a:ln w="9525">
            <a:noFill/>
            <a:miter lim="800000"/>
            <a:headEnd/>
            <a:tailEnd/>
          </a:ln>
        </p:spPr>
      </p:pic>
      <p:sp>
        <p:nvSpPr>
          <p:cNvPr id="62467" name="Rectangle 2"/>
          <p:cNvSpPr>
            <a:spLocks noGrp="1" noChangeArrowheads="1"/>
          </p:cNvSpPr>
          <p:nvPr>
            <p:ph type="title"/>
          </p:nvPr>
        </p:nvSpPr>
        <p:spPr>
          <a:xfrm>
            <a:off x="428625" y="1000125"/>
            <a:ext cx="8229600" cy="1143000"/>
          </a:xfrm>
        </p:spPr>
        <p:txBody>
          <a:bodyPr/>
          <a:lstStyle/>
          <a:p>
            <a:pPr marL="53975" eaLnBrk="1" hangingPunct="1"/>
            <a:r>
              <a:rPr lang="en-GB" b="1" smtClean="0">
                <a:solidFill>
                  <a:schemeClr val="bg1"/>
                </a:solidFill>
              </a:rPr>
              <a:t>Contact details </a:t>
            </a:r>
            <a:endParaRPr lang="en-US" b="1" smtClean="0">
              <a:solidFill>
                <a:schemeClr val="bg1"/>
              </a:solidFill>
            </a:endParaRPr>
          </a:p>
        </p:txBody>
      </p:sp>
      <p:sp>
        <p:nvSpPr>
          <p:cNvPr id="62468" name="Rectangle 3"/>
          <p:cNvSpPr>
            <a:spLocks noGrp="1" noChangeArrowheads="1"/>
          </p:cNvSpPr>
          <p:nvPr>
            <p:ph idx="1"/>
          </p:nvPr>
        </p:nvSpPr>
        <p:spPr>
          <a:xfrm>
            <a:off x="468313" y="1857375"/>
            <a:ext cx="8229600" cy="2622550"/>
          </a:xfrm>
        </p:spPr>
        <p:txBody>
          <a:bodyPr/>
          <a:lstStyle/>
          <a:p>
            <a:pPr algn="ctr" eaLnBrk="1" hangingPunct="1">
              <a:buFont typeface="Wingdings 3" pitchFamily="18" charset="2"/>
              <a:buNone/>
            </a:pPr>
            <a:r>
              <a:rPr lang="en-GB" b="1" smtClean="0">
                <a:solidFill>
                  <a:schemeClr val="bg1"/>
                </a:solidFill>
              </a:rPr>
              <a:t>Orla Casey</a:t>
            </a:r>
          </a:p>
          <a:p>
            <a:pPr algn="ctr" eaLnBrk="1" hangingPunct="1">
              <a:buFont typeface="Arial" pitchFamily="34" charset="0"/>
              <a:buNone/>
            </a:pPr>
            <a:r>
              <a:rPr lang="en-GB" b="1" smtClean="0">
                <a:solidFill>
                  <a:schemeClr val="bg1"/>
                </a:solidFill>
              </a:rPr>
              <a:t>(e) </a:t>
            </a:r>
            <a:r>
              <a:rPr lang="en-IE" b="1" smtClean="0">
                <a:solidFill>
                  <a:schemeClr val="bg1"/>
                </a:solidFill>
                <a:hlinkClick r:id="rId4"/>
              </a:rPr>
              <a:t>orla@momentumconsulting.ie</a:t>
            </a:r>
            <a:r>
              <a:rPr lang="en-IE" b="1" smtClean="0">
                <a:solidFill>
                  <a:schemeClr val="bg1"/>
                </a:solidFill>
              </a:rPr>
              <a:t> </a:t>
            </a:r>
          </a:p>
          <a:p>
            <a:pPr eaLnBrk="1" hangingPunct="1">
              <a:buFont typeface="Wingdings 2" pitchFamily="18" charset="2"/>
              <a:buNone/>
            </a:pPr>
            <a:endParaRPr lang="en-GB" smtClean="0"/>
          </a:p>
          <a:p>
            <a:pPr eaLnBrk="1" hangingPunct="1">
              <a:buFont typeface="Wingdings 2" pitchFamily="18" charset="2"/>
              <a:buNone/>
            </a:pPr>
            <a:endParaRPr lang="en-GB" smtClean="0"/>
          </a:p>
          <a:p>
            <a:pPr eaLnBrk="1" hangingPunct="1"/>
            <a:endParaRPr lang="en-US" smtClean="0"/>
          </a:p>
        </p:txBody>
      </p:sp>
      <p:pic>
        <p:nvPicPr>
          <p:cNvPr id="62469" name="Picture 6" descr="momentum high res logo.jpg"/>
          <p:cNvPicPr>
            <a:picLocks noChangeAspect="1"/>
          </p:cNvPicPr>
          <p:nvPr/>
        </p:nvPicPr>
        <p:blipFill>
          <a:blip r:embed="rId5"/>
          <a:srcRect/>
          <a:stretch>
            <a:fillRect/>
          </a:stretch>
        </p:blipFill>
        <p:spPr bwMode="auto">
          <a:xfrm>
            <a:off x="2857500" y="0"/>
            <a:ext cx="3179763" cy="936625"/>
          </a:xfrm>
          <a:prstGeom prst="rect">
            <a:avLst/>
          </a:prstGeom>
          <a:noFill/>
          <a:ln w="9525">
            <a:noFill/>
            <a:miter lim="800000"/>
            <a:headEnd/>
            <a:tailEnd/>
          </a:ln>
        </p:spPr>
      </p:pic>
      <p:sp>
        <p:nvSpPr>
          <p:cNvPr id="62470" name="TextBox 9"/>
          <p:cNvSpPr txBox="1">
            <a:spLocks noChangeArrowheads="1"/>
          </p:cNvSpPr>
          <p:nvPr/>
        </p:nvSpPr>
        <p:spPr bwMode="auto">
          <a:xfrm>
            <a:off x="285750" y="4643438"/>
            <a:ext cx="3500438" cy="2562225"/>
          </a:xfrm>
          <a:prstGeom prst="rect">
            <a:avLst/>
          </a:prstGeom>
          <a:noFill/>
          <a:ln w="9525">
            <a:noFill/>
            <a:miter lim="800000"/>
            <a:headEnd/>
            <a:tailEnd/>
          </a:ln>
        </p:spPr>
        <p:txBody>
          <a:bodyPr>
            <a:spAutoFit/>
          </a:bodyPr>
          <a:lstStyle/>
          <a:p>
            <a:pPr algn="ctr">
              <a:spcBef>
                <a:spcPct val="50000"/>
              </a:spcBef>
            </a:pPr>
            <a:r>
              <a:rPr lang="en-US" sz="2000" b="1">
                <a:solidFill>
                  <a:schemeClr val="bg2"/>
                </a:solidFill>
                <a:latin typeface="Calibri" pitchFamily="34" charset="0"/>
                <a:ea typeface="Meiryo UI"/>
                <a:cs typeface="Arial Unicode MS" pitchFamily="34" charset="-128"/>
              </a:rPr>
              <a:t>MOMENTUM  IMAGERY </a:t>
            </a:r>
            <a:br>
              <a:rPr lang="en-US" sz="2000" b="1">
                <a:solidFill>
                  <a:schemeClr val="bg2"/>
                </a:solidFill>
                <a:latin typeface="Calibri" pitchFamily="34" charset="0"/>
                <a:ea typeface="Meiryo UI"/>
                <a:cs typeface="Arial Unicode MS" pitchFamily="34" charset="-128"/>
              </a:rPr>
            </a:br>
            <a:r>
              <a:rPr lang="en-US" sz="2000" b="1">
                <a:solidFill>
                  <a:schemeClr val="bg2"/>
                </a:solidFill>
                <a:latin typeface="Calibri" pitchFamily="34" charset="0"/>
                <a:ea typeface="Meiryo UI"/>
                <a:cs typeface="Arial Unicode MS" pitchFamily="34" charset="-128"/>
              </a:rPr>
              <a:t>- WHY SHEEP ?</a:t>
            </a:r>
          </a:p>
          <a:p>
            <a:pPr algn="ctr">
              <a:spcBef>
                <a:spcPct val="50000"/>
              </a:spcBef>
            </a:pPr>
            <a:endParaRPr lang="en-IE" sz="100" b="1" i="1">
              <a:solidFill>
                <a:schemeClr val="bg1"/>
              </a:solidFill>
              <a:latin typeface="Calibri" pitchFamily="34" charset="0"/>
              <a:ea typeface="Meiryo UI"/>
              <a:cs typeface="Arial Unicode MS" pitchFamily="34" charset="-128"/>
            </a:endParaRPr>
          </a:p>
          <a:p>
            <a:pPr algn="ctr">
              <a:spcBef>
                <a:spcPct val="50000"/>
              </a:spcBef>
            </a:pPr>
            <a:r>
              <a:rPr lang="en-IE" b="1" i="1">
                <a:solidFill>
                  <a:schemeClr val="bg1"/>
                </a:solidFill>
                <a:latin typeface="Calibri" pitchFamily="34" charset="0"/>
                <a:ea typeface="Meiryo UI"/>
                <a:cs typeface="Arial Unicode MS" pitchFamily="34" charset="-128"/>
              </a:rPr>
              <a:t>Gregarious in nature, but somewhat stubborn. Sheep need guidance on where to go, other wise they'll wander off and get lost! </a:t>
            </a:r>
            <a:endParaRPr lang="en-US" sz="2000" b="1" i="1">
              <a:solidFill>
                <a:schemeClr val="bg1"/>
              </a:solidFill>
              <a:latin typeface="Calibri" pitchFamily="34" charset="0"/>
              <a:ea typeface="Meiryo UI"/>
              <a:cs typeface="Arial Unicode MS" pitchFamily="34" charset="-128"/>
            </a:endParaRPr>
          </a:p>
          <a:p>
            <a:endParaRPr lang="en-IE">
              <a:ea typeface="Meiryo UI"/>
              <a:cs typeface="Arial Unicode MS" pitchFamily="34" charset="-128"/>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photo-1436831135709-48bdc150cce5.jpg"/>
          <p:cNvPicPr>
            <a:picLocks noChangeAspect="1"/>
          </p:cNvPicPr>
          <p:nvPr/>
        </p:nvPicPr>
        <p:blipFill>
          <a:blip r:embed="rId3" cstate="screen">
            <a:lum bright="70000" contrast="-70000"/>
          </a:blip>
          <a:srcRect/>
          <a:stretch>
            <a:fillRect/>
          </a:stretch>
        </p:blipFill>
        <p:spPr bwMode="auto">
          <a:xfrm>
            <a:off x="0" y="-238125"/>
            <a:ext cx="9144000" cy="7096125"/>
          </a:xfrm>
          <a:prstGeom prst="rect">
            <a:avLst/>
          </a:prstGeom>
          <a:noFill/>
          <a:ln w="9525">
            <a:noFill/>
            <a:miter lim="800000"/>
            <a:headEnd/>
            <a:tailEnd/>
          </a:ln>
        </p:spPr>
      </p:pic>
      <p:sp>
        <p:nvSpPr>
          <p:cNvPr id="17411" name="Text Box 4"/>
          <p:cNvSpPr txBox="1">
            <a:spLocks noChangeArrowheads="1"/>
          </p:cNvSpPr>
          <p:nvPr/>
        </p:nvSpPr>
        <p:spPr bwMode="auto">
          <a:xfrm>
            <a:off x="323850" y="333375"/>
            <a:ext cx="8351838" cy="7756525"/>
          </a:xfrm>
          <a:prstGeom prst="rect">
            <a:avLst/>
          </a:prstGeom>
          <a:noFill/>
          <a:ln w="9525">
            <a:noFill/>
            <a:miter lim="800000"/>
            <a:headEnd/>
            <a:tailEnd/>
          </a:ln>
        </p:spPr>
        <p:txBody>
          <a:bodyPr>
            <a:spAutoFit/>
          </a:bodyPr>
          <a:lstStyle/>
          <a:p>
            <a:pPr>
              <a:spcBef>
                <a:spcPct val="50000"/>
              </a:spcBef>
            </a:pPr>
            <a:r>
              <a:rPr lang="en-US" sz="2800" b="1">
                <a:latin typeface="Calibri" pitchFamily="34" charset="0"/>
                <a:ea typeface="Aharoni"/>
                <a:cs typeface="Aharoni"/>
              </a:rPr>
              <a:t>FUNDING OPPORTUNITIES </a:t>
            </a:r>
          </a:p>
          <a:p>
            <a:pPr algn="ctr">
              <a:spcBef>
                <a:spcPct val="50000"/>
              </a:spcBef>
            </a:pPr>
            <a:endParaRPr lang="en-IE" sz="2000" b="1">
              <a:latin typeface="Calibri" pitchFamily="34" charset="0"/>
            </a:endParaRPr>
          </a:p>
          <a:p>
            <a:endParaRPr lang="en-IE" sz="2200" b="1">
              <a:latin typeface="Calibri" pitchFamily="34" charset="0"/>
            </a:endParaRPr>
          </a:p>
          <a:p>
            <a:r>
              <a:rPr lang="en-IE" sz="2400" b="1" u="sng">
                <a:latin typeface="Calibri" pitchFamily="34" charset="0"/>
              </a:rPr>
              <a:t>BUSINESS EXPANSION GRANT </a:t>
            </a:r>
            <a:r>
              <a:rPr lang="en-IE" sz="2400">
                <a:latin typeface="Calibri" pitchFamily="34" charset="0"/>
              </a:rPr>
              <a:t>is designed to assist the business in its growth phase after the initial 18 month start-up period. </a:t>
            </a:r>
          </a:p>
          <a:p>
            <a:endParaRPr lang="en-IE" sz="2400">
              <a:latin typeface="Calibri" pitchFamily="34" charset="0"/>
            </a:endParaRPr>
          </a:p>
          <a:p>
            <a:r>
              <a:rPr lang="en-IE" sz="2400">
                <a:latin typeface="Calibri" pitchFamily="34" charset="0"/>
              </a:rPr>
              <a:t>Same criteria and funding levels</a:t>
            </a:r>
          </a:p>
          <a:p>
            <a:endParaRPr lang="en-IE" sz="2400">
              <a:latin typeface="Calibri" pitchFamily="34" charset="0"/>
            </a:endParaRPr>
          </a:p>
          <a:p>
            <a:r>
              <a:rPr lang="en-IE" sz="2400">
                <a:latin typeface="Calibri" pitchFamily="34" charset="0"/>
              </a:rPr>
              <a:t> Business that had availed of a Priming Grant will be ineligible to apply for a Business Expansion grant until 12 months after approval/drawdown date of Priming Grant whichever is the later</a:t>
            </a:r>
          </a:p>
          <a:p>
            <a:endParaRPr lang="en-IE" sz="2000">
              <a:latin typeface="Calibri" pitchFamily="34" charset="0"/>
            </a:endParaRPr>
          </a:p>
          <a:p>
            <a:pPr algn="ctr"/>
            <a:r>
              <a:rPr lang="en-IE" sz="2800" b="1">
                <a:latin typeface="Calibri" pitchFamily="34" charset="0"/>
              </a:rPr>
              <a:t>PLEASE NOTE </a:t>
            </a:r>
            <a:r>
              <a:rPr lang="en-IE" sz="2800">
                <a:latin typeface="Calibri" pitchFamily="34" charset="0"/>
              </a:rPr>
              <a:t>– </a:t>
            </a:r>
            <a:r>
              <a:rPr lang="en-IE" sz="2800" b="1">
                <a:latin typeface="Calibri" pitchFamily="34" charset="0"/>
              </a:rPr>
              <a:t>part of the grant is repayable</a:t>
            </a:r>
          </a:p>
          <a:p>
            <a:pPr algn="ctr"/>
            <a:r>
              <a:rPr lang="en-IE" sz="2800">
                <a:latin typeface="Calibri" pitchFamily="34" charset="0"/>
              </a:rPr>
              <a:t>Typically 30% of your grant amount. </a:t>
            </a:r>
          </a:p>
          <a:p>
            <a:pPr algn="ctr"/>
            <a:r>
              <a:rPr lang="en-IE" sz="2400">
                <a:latin typeface="Calibri" pitchFamily="34" charset="0"/>
              </a:rPr>
              <a:t>(in the case of our example – 30% of €30,000 = €9,000 is repayable @0% over 3 years = €3,000 p.a.)</a:t>
            </a:r>
          </a:p>
          <a:p>
            <a:endParaRPr lang="en-IE" sz="2000">
              <a:latin typeface="Calibri" pitchFamily="34" charset="0"/>
            </a:endParaRPr>
          </a:p>
          <a:p>
            <a:r>
              <a:rPr lang="en-IE" sz="2000">
                <a:latin typeface="Calibri" pitchFamily="34" charset="0"/>
              </a:rPr>
              <a:t> </a:t>
            </a:r>
            <a:endParaRPr lang="en-US" sz="2400">
              <a:latin typeface="Calibri" pitchFamily="34" charset="0"/>
            </a:endParaRPr>
          </a:p>
          <a:p>
            <a:pPr>
              <a:spcBef>
                <a:spcPct val="50000"/>
              </a:spcBef>
            </a:pPr>
            <a:endParaRPr lang="en-US">
              <a:latin typeface="Calibri" pitchFamily="34" charset="0"/>
            </a:endParaRPr>
          </a:p>
          <a:p>
            <a:pPr>
              <a:spcBef>
                <a:spcPct val="50000"/>
              </a:spcBef>
            </a:pPr>
            <a:endParaRPr lang="en-US">
              <a:latin typeface="Calibri" pitchFamily="34" charset="0"/>
            </a:endParaRPr>
          </a:p>
        </p:txBody>
      </p:sp>
      <p:pic>
        <p:nvPicPr>
          <p:cNvPr id="17412" name="Picture 2" descr="logo LEO"/>
          <p:cNvPicPr>
            <a:picLocks noChangeAspect="1" noChangeArrowheads="1"/>
          </p:cNvPicPr>
          <p:nvPr/>
        </p:nvPicPr>
        <p:blipFill>
          <a:blip r:embed="rId4"/>
          <a:srcRect/>
          <a:stretch>
            <a:fillRect/>
          </a:stretch>
        </p:blipFill>
        <p:spPr bwMode="auto">
          <a:xfrm>
            <a:off x="5148263" y="260350"/>
            <a:ext cx="3371850" cy="1085850"/>
          </a:xfrm>
          <a:prstGeom prst="rect">
            <a:avLst/>
          </a:prstGeom>
          <a:noFill/>
          <a:ln w="9525">
            <a:noFill/>
            <a:miter lim="800000"/>
            <a:headEnd/>
            <a:tailEnd/>
          </a:ln>
        </p:spPr>
      </p:pic>
    </p:spTree>
  </p:cSld>
  <p:clrMapOvr>
    <a:masterClrMapping/>
  </p:clrMapOvr>
  <p:transition advClick="0" advTm="3341"/>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descr="photo-1436831135709-48bdc150cce5.jpg"/>
          <p:cNvPicPr>
            <a:picLocks noChangeAspect="1"/>
          </p:cNvPicPr>
          <p:nvPr/>
        </p:nvPicPr>
        <p:blipFill>
          <a:blip r:embed="rId3" cstate="screen">
            <a:lum bright="70000" contrast="-70000"/>
          </a:blip>
          <a:srcRect/>
          <a:stretch>
            <a:fillRect/>
          </a:stretch>
        </p:blipFill>
        <p:spPr bwMode="auto">
          <a:xfrm>
            <a:off x="0" y="-238125"/>
            <a:ext cx="9144000" cy="7096125"/>
          </a:xfrm>
          <a:prstGeom prst="rect">
            <a:avLst/>
          </a:prstGeom>
          <a:noFill/>
          <a:ln w="9525">
            <a:noFill/>
            <a:miter lim="800000"/>
            <a:headEnd/>
            <a:tailEnd/>
          </a:ln>
        </p:spPr>
      </p:pic>
      <p:sp>
        <p:nvSpPr>
          <p:cNvPr id="16387" name="Text Box 4"/>
          <p:cNvSpPr txBox="1">
            <a:spLocks noChangeArrowheads="1"/>
          </p:cNvSpPr>
          <p:nvPr/>
        </p:nvSpPr>
        <p:spPr bwMode="auto">
          <a:xfrm>
            <a:off x="323850" y="333375"/>
            <a:ext cx="8351838" cy="4986338"/>
          </a:xfrm>
          <a:prstGeom prst="rect">
            <a:avLst/>
          </a:prstGeom>
          <a:noFill/>
          <a:ln w="9525">
            <a:noFill/>
            <a:miter lim="800000"/>
            <a:headEnd/>
            <a:tailEnd/>
          </a:ln>
        </p:spPr>
        <p:txBody>
          <a:bodyPr>
            <a:spAutoFit/>
          </a:bodyPr>
          <a:lstStyle/>
          <a:p>
            <a:pPr>
              <a:spcBef>
                <a:spcPct val="50000"/>
              </a:spcBef>
              <a:defRPr/>
            </a:pPr>
            <a:r>
              <a:rPr lang="en-US" sz="2800" b="1" dirty="0">
                <a:latin typeface="Calibri" pitchFamily="34" charset="0"/>
                <a:ea typeface="Aharoni"/>
                <a:cs typeface="Aharoni"/>
              </a:rPr>
              <a:t>FUNDING OPPORTUNITIES </a:t>
            </a:r>
          </a:p>
          <a:p>
            <a:pPr algn="ctr">
              <a:spcBef>
                <a:spcPct val="50000"/>
              </a:spcBef>
              <a:defRPr/>
            </a:pPr>
            <a:endParaRPr lang="en-IE" sz="2000" b="1" dirty="0">
              <a:latin typeface="Calibri" pitchFamily="34" charset="0"/>
            </a:endParaRPr>
          </a:p>
          <a:p>
            <a:pPr>
              <a:defRPr/>
            </a:pPr>
            <a:endParaRPr lang="en-IE" sz="2200" b="1" dirty="0">
              <a:latin typeface="Calibri" pitchFamily="34" charset="0"/>
            </a:endParaRPr>
          </a:p>
          <a:p>
            <a:pPr>
              <a:defRPr/>
            </a:pPr>
            <a:r>
              <a:rPr lang="en-IE" sz="2400" b="1" dirty="0">
                <a:latin typeface="+mn-lt"/>
              </a:rPr>
              <a:t>Feasibility/Innovation grants for those investigating new innovative business projects.</a:t>
            </a:r>
            <a:endParaRPr lang="en-IE" sz="2400" dirty="0">
              <a:latin typeface="+mn-lt"/>
            </a:endParaRPr>
          </a:p>
          <a:p>
            <a:pPr>
              <a:defRPr/>
            </a:pPr>
            <a:endParaRPr lang="en-IE" sz="2400" dirty="0">
              <a:latin typeface="+mn-lt"/>
            </a:endParaRPr>
          </a:p>
          <a:p>
            <a:pPr>
              <a:defRPr/>
            </a:pPr>
            <a:r>
              <a:rPr lang="en-IE" sz="2400" dirty="0">
                <a:latin typeface="+mn-lt"/>
              </a:rPr>
              <a:t>Assistance to a maximum of 60% of the research, design, and prototype development costs may be awarded subject to a maximum grant of €10,000*.</a:t>
            </a:r>
          </a:p>
          <a:p>
            <a:pPr>
              <a:defRPr/>
            </a:pPr>
            <a:endParaRPr lang="en-IE" sz="2000" dirty="0">
              <a:latin typeface="Calibri" pitchFamily="34" charset="0"/>
            </a:endParaRPr>
          </a:p>
          <a:p>
            <a:pPr>
              <a:defRPr/>
            </a:pPr>
            <a:r>
              <a:rPr lang="en-IE" sz="2000" dirty="0">
                <a:latin typeface="Calibri" pitchFamily="34" charset="0"/>
              </a:rPr>
              <a:t> </a:t>
            </a:r>
            <a:endParaRPr lang="en-US" sz="2400" dirty="0">
              <a:latin typeface="Calibri" pitchFamily="34" charset="0"/>
            </a:endParaRPr>
          </a:p>
          <a:p>
            <a:pPr>
              <a:spcBef>
                <a:spcPct val="50000"/>
              </a:spcBef>
              <a:defRPr/>
            </a:pPr>
            <a:endParaRPr lang="en-US" dirty="0">
              <a:latin typeface="Calibri" pitchFamily="34" charset="0"/>
            </a:endParaRPr>
          </a:p>
          <a:p>
            <a:pPr>
              <a:spcBef>
                <a:spcPct val="50000"/>
              </a:spcBef>
              <a:defRPr/>
            </a:pPr>
            <a:endParaRPr lang="en-US" dirty="0">
              <a:latin typeface="Calibri" pitchFamily="34" charset="0"/>
            </a:endParaRPr>
          </a:p>
        </p:txBody>
      </p:sp>
      <p:pic>
        <p:nvPicPr>
          <p:cNvPr id="18436" name="Picture 2" descr="logo LEO"/>
          <p:cNvPicPr>
            <a:picLocks noChangeAspect="1" noChangeArrowheads="1"/>
          </p:cNvPicPr>
          <p:nvPr/>
        </p:nvPicPr>
        <p:blipFill>
          <a:blip r:embed="rId4"/>
          <a:srcRect/>
          <a:stretch>
            <a:fillRect/>
          </a:stretch>
        </p:blipFill>
        <p:spPr bwMode="auto">
          <a:xfrm>
            <a:off x="5148263" y="260350"/>
            <a:ext cx="3371850" cy="1085850"/>
          </a:xfrm>
          <a:prstGeom prst="rect">
            <a:avLst/>
          </a:prstGeom>
          <a:noFill/>
          <a:ln w="9525">
            <a:noFill/>
            <a:miter lim="800000"/>
            <a:headEnd/>
            <a:tailEnd/>
          </a:ln>
        </p:spPr>
      </p:pic>
    </p:spTree>
  </p:cSld>
  <p:clrMapOvr>
    <a:masterClrMapping/>
  </p:clrMapOvr>
  <p:transition advClick="0" advTm="3341"/>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photo-1436831135709-48bdc150cce5.jpg"/>
          <p:cNvPicPr>
            <a:picLocks noChangeAspect="1"/>
          </p:cNvPicPr>
          <p:nvPr/>
        </p:nvPicPr>
        <p:blipFill>
          <a:blip r:embed="rId3" cstate="screen">
            <a:lum bright="70000" contrast="-70000"/>
          </a:blip>
          <a:srcRect/>
          <a:stretch>
            <a:fillRect/>
          </a:stretch>
        </p:blipFill>
        <p:spPr bwMode="auto">
          <a:xfrm>
            <a:off x="0" y="-238125"/>
            <a:ext cx="9144000" cy="7096125"/>
          </a:xfrm>
          <a:prstGeom prst="rect">
            <a:avLst/>
          </a:prstGeom>
          <a:noFill/>
          <a:ln w="9525">
            <a:noFill/>
            <a:miter lim="800000"/>
            <a:headEnd/>
            <a:tailEnd/>
          </a:ln>
        </p:spPr>
      </p:pic>
      <p:sp>
        <p:nvSpPr>
          <p:cNvPr id="17411" name="Text Box 4"/>
          <p:cNvSpPr txBox="1">
            <a:spLocks noChangeArrowheads="1"/>
          </p:cNvSpPr>
          <p:nvPr/>
        </p:nvSpPr>
        <p:spPr bwMode="auto">
          <a:xfrm>
            <a:off x="179388" y="333375"/>
            <a:ext cx="8964612" cy="8248650"/>
          </a:xfrm>
          <a:prstGeom prst="rect">
            <a:avLst/>
          </a:prstGeom>
          <a:noFill/>
          <a:ln w="9525">
            <a:noFill/>
            <a:miter lim="800000"/>
            <a:headEnd/>
            <a:tailEnd/>
          </a:ln>
        </p:spPr>
        <p:txBody>
          <a:bodyPr>
            <a:spAutoFit/>
          </a:bodyPr>
          <a:lstStyle/>
          <a:p>
            <a:pPr>
              <a:spcBef>
                <a:spcPct val="50000"/>
              </a:spcBef>
              <a:defRPr/>
            </a:pPr>
            <a:r>
              <a:rPr lang="en-US" sz="2800" b="1" dirty="0">
                <a:latin typeface="Calibri" pitchFamily="34" charset="0"/>
                <a:ea typeface="Aharoni"/>
                <a:cs typeface="Aharoni"/>
              </a:rPr>
              <a:t>THE APPLICATION PROCESS</a:t>
            </a:r>
          </a:p>
          <a:p>
            <a:pPr algn="ctr">
              <a:spcBef>
                <a:spcPct val="50000"/>
              </a:spcBef>
              <a:defRPr/>
            </a:pPr>
            <a:endParaRPr lang="en-IE" sz="2000" b="1" dirty="0">
              <a:latin typeface="Calibri" pitchFamily="34" charset="0"/>
            </a:endParaRPr>
          </a:p>
          <a:p>
            <a:pPr>
              <a:defRPr/>
            </a:pPr>
            <a:endParaRPr lang="en-IE" sz="2200" b="1" dirty="0">
              <a:latin typeface="Calibri" pitchFamily="34" charset="0"/>
            </a:endParaRPr>
          </a:p>
          <a:p>
            <a:pPr>
              <a:defRPr/>
            </a:pPr>
            <a:r>
              <a:rPr lang="en-IE" sz="2400" dirty="0">
                <a:latin typeface="Calibri" pitchFamily="34" charset="0"/>
              </a:rPr>
              <a:t>Contact the LEO for initial chat. </a:t>
            </a:r>
            <a:r>
              <a:rPr lang="en-IE" sz="2400" u="sng" dirty="0">
                <a:latin typeface="Calibri" pitchFamily="34" charset="0"/>
                <a:hlinkClick r:id="rId4"/>
              </a:rPr>
              <a:t>www.localenterprise.ie/</a:t>
            </a:r>
            <a:r>
              <a:rPr lang="en-IE" sz="2400" u="sng" dirty="0">
                <a:latin typeface="Calibri" pitchFamily="34" charset="0"/>
              </a:rPr>
              <a:t> </a:t>
            </a:r>
            <a:r>
              <a:rPr lang="en-IE" sz="2400" dirty="0">
                <a:latin typeface="Calibri" pitchFamily="34" charset="0"/>
              </a:rPr>
              <a:t>your county</a:t>
            </a:r>
          </a:p>
          <a:p>
            <a:pPr>
              <a:defRPr/>
            </a:pPr>
            <a:endParaRPr lang="en-IE" sz="2400" dirty="0">
              <a:latin typeface="Calibri" pitchFamily="34" charset="0"/>
            </a:endParaRPr>
          </a:p>
          <a:p>
            <a:pPr>
              <a:defRPr/>
            </a:pPr>
            <a:r>
              <a:rPr lang="en-IE" sz="2400" dirty="0">
                <a:latin typeface="Calibri" pitchFamily="34" charset="0"/>
              </a:rPr>
              <a:t>Application form, business plan, financial projections, quotations (under €5,000 = 1 quote, over €5k = 3 quotes)</a:t>
            </a:r>
          </a:p>
          <a:p>
            <a:pPr>
              <a:defRPr/>
            </a:pPr>
            <a:endParaRPr lang="en-IE" sz="2400" dirty="0">
              <a:latin typeface="Calibri" pitchFamily="34" charset="0"/>
            </a:endParaRPr>
          </a:p>
          <a:p>
            <a:pPr>
              <a:defRPr/>
            </a:pPr>
            <a:r>
              <a:rPr lang="en-IE" sz="2400" dirty="0">
                <a:latin typeface="Calibri" pitchFamily="34" charset="0"/>
              </a:rPr>
              <a:t>TIPS</a:t>
            </a:r>
          </a:p>
          <a:p>
            <a:pPr>
              <a:buFont typeface="Arial" pitchFamily="34" charset="0"/>
              <a:buChar char="•"/>
              <a:defRPr/>
            </a:pPr>
            <a:r>
              <a:rPr lang="en-IE" sz="2400" dirty="0">
                <a:latin typeface="Calibri" pitchFamily="34" charset="0"/>
              </a:rPr>
              <a:t>The categorisation of your business is very important</a:t>
            </a:r>
          </a:p>
          <a:p>
            <a:pPr>
              <a:buFont typeface="Arial" pitchFamily="34" charset="0"/>
              <a:buChar char="•"/>
              <a:defRPr/>
            </a:pPr>
            <a:r>
              <a:rPr lang="en-IE" sz="2400" dirty="0">
                <a:latin typeface="Calibri" pitchFamily="34" charset="0"/>
              </a:rPr>
              <a:t>If struggling, ask for mentor support </a:t>
            </a:r>
          </a:p>
          <a:p>
            <a:pPr>
              <a:buFont typeface="Arial" pitchFamily="34" charset="0"/>
              <a:buChar char="•"/>
              <a:defRPr/>
            </a:pPr>
            <a:r>
              <a:rPr lang="en-IE" sz="2400" dirty="0">
                <a:latin typeface="Calibri" pitchFamily="34" charset="0"/>
              </a:rPr>
              <a:t>Match funding needs to be in place</a:t>
            </a:r>
          </a:p>
          <a:p>
            <a:pPr>
              <a:buFont typeface="Arial" pitchFamily="34" charset="0"/>
              <a:buChar char="•"/>
              <a:defRPr/>
            </a:pPr>
            <a:r>
              <a:rPr lang="en-IE" sz="2400" dirty="0">
                <a:latin typeface="Calibri" pitchFamily="34" charset="0"/>
              </a:rPr>
              <a:t>As for all funders – compelling business plan is essential.</a:t>
            </a:r>
          </a:p>
          <a:p>
            <a:pPr>
              <a:buFont typeface="Arial" pitchFamily="34" charset="0"/>
              <a:buChar char="•"/>
              <a:defRPr/>
            </a:pPr>
            <a:r>
              <a:rPr lang="en-IE" sz="2400" dirty="0">
                <a:latin typeface="+mn-lt"/>
              </a:rPr>
              <a:t>Grants are payable in arrears on the basis of expenditure (net of VAT) being properly vouched- you need to factor this into </a:t>
            </a:r>
            <a:r>
              <a:rPr lang="en-IE" sz="2400" dirty="0" err="1">
                <a:latin typeface="+mn-lt"/>
              </a:rPr>
              <a:t>cashflow</a:t>
            </a:r>
            <a:endParaRPr lang="en-IE" sz="2400" u="sng" dirty="0">
              <a:latin typeface="+mn-lt"/>
            </a:endParaRPr>
          </a:p>
          <a:p>
            <a:pPr>
              <a:buFont typeface="Arial" pitchFamily="34" charset="0"/>
              <a:buChar char="•"/>
              <a:defRPr/>
            </a:pPr>
            <a:endParaRPr lang="en-IE" sz="2400" dirty="0">
              <a:latin typeface="Calibri" pitchFamily="34" charset="0"/>
            </a:endParaRPr>
          </a:p>
          <a:p>
            <a:pPr>
              <a:defRPr/>
            </a:pPr>
            <a:endParaRPr lang="en-IE" sz="2400" u="sng" dirty="0">
              <a:latin typeface="Calibri" pitchFamily="34" charset="0"/>
            </a:endParaRPr>
          </a:p>
          <a:p>
            <a:pPr>
              <a:defRPr/>
            </a:pPr>
            <a:endParaRPr lang="en-IE" sz="2000" dirty="0">
              <a:latin typeface="Calibri" pitchFamily="34" charset="0"/>
            </a:endParaRPr>
          </a:p>
          <a:p>
            <a:pPr>
              <a:defRPr/>
            </a:pPr>
            <a:endParaRPr lang="en-IE" sz="2000" dirty="0">
              <a:latin typeface="Calibri" pitchFamily="34" charset="0"/>
            </a:endParaRPr>
          </a:p>
          <a:p>
            <a:pPr>
              <a:defRPr/>
            </a:pPr>
            <a:r>
              <a:rPr lang="en-IE" sz="2000" dirty="0">
                <a:latin typeface="Calibri" pitchFamily="34" charset="0"/>
              </a:rPr>
              <a:t> </a:t>
            </a:r>
            <a:endParaRPr lang="en-US" sz="2400" dirty="0">
              <a:latin typeface="Calibri" pitchFamily="34" charset="0"/>
            </a:endParaRPr>
          </a:p>
          <a:p>
            <a:pPr>
              <a:spcBef>
                <a:spcPct val="50000"/>
              </a:spcBef>
              <a:defRPr/>
            </a:pPr>
            <a:endParaRPr lang="en-US" dirty="0">
              <a:latin typeface="Calibri" pitchFamily="34" charset="0"/>
            </a:endParaRPr>
          </a:p>
          <a:p>
            <a:pPr>
              <a:spcBef>
                <a:spcPct val="50000"/>
              </a:spcBef>
              <a:defRPr/>
            </a:pPr>
            <a:endParaRPr lang="en-US" dirty="0">
              <a:latin typeface="Calibri" pitchFamily="34" charset="0"/>
            </a:endParaRPr>
          </a:p>
        </p:txBody>
      </p:sp>
      <p:pic>
        <p:nvPicPr>
          <p:cNvPr id="19460" name="Picture 2" descr="logo LEO"/>
          <p:cNvPicPr>
            <a:picLocks noChangeAspect="1" noChangeArrowheads="1"/>
          </p:cNvPicPr>
          <p:nvPr/>
        </p:nvPicPr>
        <p:blipFill>
          <a:blip r:embed="rId5"/>
          <a:srcRect/>
          <a:stretch>
            <a:fillRect/>
          </a:stretch>
        </p:blipFill>
        <p:spPr bwMode="auto">
          <a:xfrm>
            <a:off x="5148263" y="260350"/>
            <a:ext cx="3371850" cy="1085850"/>
          </a:xfrm>
          <a:prstGeom prst="rect">
            <a:avLst/>
          </a:prstGeom>
          <a:noFill/>
          <a:ln w="9525">
            <a:noFill/>
            <a:miter lim="800000"/>
            <a:headEnd/>
            <a:tailEnd/>
          </a:ln>
        </p:spPr>
      </p:pic>
    </p:spTree>
  </p:cSld>
  <p:clrMapOvr>
    <a:masterClrMapping/>
  </p:clrMapOvr>
  <p:transition advClick="0" advTm="3341"/>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photo-1436831135709-48bdc150cce5.jpg"/>
          <p:cNvPicPr>
            <a:picLocks noChangeAspect="1"/>
          </p:cNvPicPr>
          <p:nvPr/>
        </p:nvPicPr>
        <p:blipFill>
          <a:blip r:embed="rId3" cstate="screen">
            <a:lum bright="70000" contrast="-70000"/>
          </a:blip>
          <a:srcRect/>
          <a:stretch>
            <a:fillRect/>
          </a:stretch>
        </p:blipFill>
        <p:spPr bwMode="auto">
          <a:xfrm>
            <a:off x="0" y="-238125"/>
            <a:ext cx="9144000" cy="7096125"/>
          </a:xfrm>
          <a:prstGeom prst="rect">
            <a:avLst/>
          </a:prstGeom>
          <a:noFill/>
          <a:ln w="9525">
            <a:noFill/>
            <a:miter lim="800000"/>
            <a:headEnd/>
            <a:tailEnd/>
          </a:ln>
        </p:spPr>
      </p:pic>
      <p:sp>
        <p:nvSpPr>
          <p:cNvPr id="17411" name="Text Box 4"/>
          <p:cNvSpPr txBox="1">
            <a:spLocks noChangeArrowheads="1"/>
          </p:cNvSpPr>
          <p:nvPr/>
        </p:nvSpPr>
        <p:spPr bwMode="auto">
          <a:xfrm>
            <a:off x="323850" y="333375"/>
            <a:ext cx="8351838" cy="9725025"/>
          </a:xfrm>
          <a:prstGeom prst="rect">
            <a:avLst/>
          </a:prstGeom>
          <a:noFill/>
          <a:ln w="9525">
            <a:noFill/>
            <a:miter lim="800000"/>
            <a:headEnd/>
            <a:tailEnd/>
          </a:ln>
        </p:spPr>
        <p:txBody>
          <a:bodyPr>
            <a:spAutoFit/>
          </a:bodyPr>
          <a:lstStyle/>
          <a:p>
            <a:pPr>
              <a:spcBef>
                <a:spcPct val="50000"/>
              </a:spcBef>
              <a:defRPr/>
            </a:pPr>
            <a:r>
              <a:rPr lang="en-US" sz="2800" b="1" dirty="0">
                <a:latin typeface="Calibri" pitchFamily="34" charset="0"/>
                <a:ea typeface="Aharoni"/>
                <a:cs typeface="Aharoni"/>
              </a:rPr>
              <a:t>THE STEPS ….</a:t>
            </a:r>
          </a:p>
          <a:p>
            <a:pPr>
              <a:spcBef>
                <a:spcPct val="50000"/>
              </a:spcBef>
              <a:defRPr/>
            </a:pPr>
            <a:endParaRPr lang="en-US" b="1" dirty="0">
              <a:latin typeface="Calibri" pitchFamily="34" charset="0"/>
              <a:ea typeface="Aharoni"/>
              <a:cs typeface="Aharoni"/>
            </a:endParaRPr>
          </a:p>
          <a:p>
            <a:pPr>
              <a:spcBef>
                <a:spcPct val="50000"/>
              </a:spcBef>
              <a:defRPr/>
            </a:pPr>
            <a:r>
              <a:rPr lang="en-GB" sz="2600" dirty="0">
                <a:latin typeface="+mn-lt"/>
              </a:rPr>
              <a:t>When assessed by LEO staff, your application will then be presented at the next available Evaluation Committee meeting.  </a:t>
            </a:r>
          </a:p>
          <a:p>
            <a:pPr>
              <a:spcBef>
                <a:spcPct val="50000"/>
              </a:spcBef>
              <a:defRPr/>
            </a:pPr>
            <a:r>
              <a:rPr lang="en-GB" sz="2600" dirty="0">
                <a:latin typeface="+mn-lt"/>
              </a:rPr>
              <a:t>From this point it will take approximately 6-8 weeks for your application to be processed. The Evaluation &amp; Approvals Committee will then make a decision to either approve or reject the application. </a:t>
            </a:r>
          </a:p>
          <a:p>
            <a:pPr>
              <a:spcBef>
                <a:spcPct val="50000"/>
              </a:spcBef>
              <a:defRPr/>
            </a:pPr>
            <a:r>
              <a:rPr lang="en-GB" sz="2600" dirty="0">
                <a:latin typeface="+mn-lt"/>
              </a:rPr>
              <a:t>Applicants will then be notified in writing of the decision of the committee. </a:t>
            </a:r>
          </a:p>
          <a:p>
            <a:pPr>
              <a:spcBef>
                <a:spcPct val="50000"/>
              </a:spcBef>
              <a:defRPr/>
            </a:pPr>
            <a:r>
              <a:rPr lang="en-GB" sz="2600" dirty="0">
                <a:latin typeface="+mn-lt"/>
              </a:rPr>
              <a:t>If your application is approved you will receive a letter of offer along with conditions of grant aid and a checklist of how you can claim the grant assistance approved. </a:t>
            </a:r>
            <a:endParaRPr lang="en-IE" sz="2600" dirty="0">
              <a:latin typeface="+mn-lt"/>
            </a:endParaRPr>
          </a:p>
          <a:p>
            <a:pPr>
              <a:spcBef>
                <a:spcPct val="50000"/>
              </a:spcBef>
              <a:defRPr/>
            </a:pPr>
            <a:endParaRPr lang="en-US" sz="2600" b="1" dirty="0">
              <a:latin typeface="+mn-lt"/>
              <a:ea typeface="Aharoni"/>
              <a:cs typeface="Aharoni"/>
            </a:endParaRPr>
          </a:p>
          <a:p>
            <a:pPr algn="ctr">
              <a:spcBef>
                <a:spcPct val="50000"/>
              </a:spcBef>
              <a:defRPr/>
            </a:pPr>
            <a:endParaRPr lang="en-IE" sz="2000" b="1" dirty="0">
              <a:latin typeface="Calibri" pitchFamily="34" charset="0"/>
            </a:endParaRPr>
          </a:p>
          <a:p>
            <a:pPr>
              <a:defRPr/>
            </a:pPr>
            <a:endParaRPr lang="en-IE" sz="2200" b="1" dirty="0">
              <a:latin typeface="Calibri" pitchFamily="34" charset="0"/>
            </a:endParaRPr>
          </a:p>
          <a:p>
            <a:pPr>
              <a:defRPr/>
            </a:pPr>
            <a:endParaRPr lang="en-IE" sz="2000" dirty="0">
              <a:latin typeface="Calibri" pitchFamily="34" charset="0"/>
            </a:endParaRPr>
          </a:p>
          <a:p>
            <a:pPr>
              <a:defRPr/>
            </a:pPr>
            <a:endParaRPr lang="en-IE" sz="2000" dirty="0">
              <a:latin typeface="Calibri" pitchFamily="34" charset="0"/>
            </a:endParaRPr>
          </a:p>
          <a:p>
            <a:pPr>
              <a:defRPr/>
            </a:pPr>
            <a:r>
              <a:rPr lang="en-IE" sz="2000" dirty="0">
                <a:latin typeface="Calibri" pitchFamily="34" charset="0"/>
              </a:rPr>
              <a:t> </a:t>
            </a:r>
            <a:endParaRPr lang="en-US" sz="2400" dirty="0">
              <a:latin typeface="Calibri" pitchFamily="34" charset="0"/>
            </a:endParaRPr>
          </a:p>
          <a:p>
            <a:pPr>
              <a:spcBef>
                <a:spcPct val="50000"/>
              </a:spcBef>
              <a:defRPr/>
            </a:pPr>
            <a:endParaRPr lang="en-US" dirty="0">
              <a:latin typeface="Calibri" pitchFamily="34" charset="0"/>
            </a:endParaRPr>
          </a:p>
          <a:p>
            <a:pPr>
              <a:spcBef>
                <a:spcPct val="50000"/>
              </a:spcBef>
              <a:defRPr/>
            </a:pPr>
            <a:endParaRPr lang="en-US" dirty="0">
              <a:latin typeface="Calibri" pitchFamily="34" charset="0"/>
            </a:endParaRPr>
          </a:p>
        </p:txBody>
      </p:sp>
      <p:pic>
        <p:nvPicPr>
          <p:cNvPr id="20484" name="Picture 2" descr="logo LEO"/>
          <p:cNvPicPr>
            <a:picLocks noChangeAspect="1" noChangeArrowheads="1"/>
          </p:cNvPicPr>
          <p:nvPr/>
        </p:nvPicPr>
        <p:blipFill>
          <a:blip r:embed="rId4"/>
          <a:srcRect/>
          <a:stretch>
            <a:fillRect/>
          </a:stretch>
        </p:blipFill>
        <p:spPr bwMode="auto">
          <a:xfrm>
            <a:off x="5148263" y="260350"/>
            <a:ext cx="3371850" cy="1085850"/>
          </a:xfrm>
          <a:prstGeom prst="rect">
            <a:avLst/>
          </a:prstGeom>
          <a:noFill/>
          <a:ln w="9525">
            <a:noFill/>
            <a:miter lim="800000"/>
            <a:headEnd/>
            <a:tailEnd/>
          </a:ln>
        </p:spPr>
      </p:pic>
    </p:spTree>
  </p:cSld>
  <p:clrMapOvr>
    <a:masterClrMapping/>
  </p:clrMapOvr>
  <p:transition advClick="0" advTm="3341"/>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photo-1438116356317-4a94d22e3f15.jpg"/>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16387" name="Text Box 4"/>
          <p:cNvSpPr txBox="1">
            <a:spLocks noChangeArrowheads="1"/>
          </p:cNvSpPr>
          <p:nvPr/>
        </p:nvSpPr>
        <p:spPr bwMode="auto">
          <a:xfrm>
            <a:off x="323850" y="260350"/>
            <a:ext cx="8351838" cy="4200525"/>
          </a:xfrm>
          <a:prstGeom prst="rect">
            <a:avLst/>
          </a:prstGeom>
          <a:noFill/>
          <a:ln w="9525">
            <a:noFill/>
            <a:miter lim="800000"/>
            <a:headEnd/>
            <a:tailEnd/>
          </a:ln>
        </p:spPr>
        <p:txBody>
          <a:bodyPr>
            <a:spAutoFit/>
          </a:bodyPr>
          <a:lstStyle/>
          <a:p>
            <a:pPr>
              <a:spcBef>
                <a:spcPct val="50000"/>
              </a:spcBef>
              <a:defRPr/>
            </a:pPr>
            <a:r>
              <a:rPr lang="en-US" sz="2800" b="1" dirty="0">
                <a:latin typeface="Calibri" pitchFamily="34" charset="0"/>
                <a:ea typeface="Aharoni"/>
                <a:cs typeface="Aharoni"/>
              </a:rPr>
              <a:t>FUNDING OPPORTUNITIES </a:t>
            </a:r>
          </a:p>
          <a:p>
            <a:pPr algn="ctr">
              <a:spcBef>
                <a:spcPct val="50000"/>
              </a:spcBef>
              <a:defRPr/>
            </a:pPr>
            <a:endParaRPr lang="en-IE" sz="2000" b="1" dirty="0">
              <a:solidFill>
                <a:srgbClr val="636EA6"/>
              </a:solidFill>
              <a:latin typeface="Calibri" pitchFamily="34" charset="0"/>
            </a:endParaRPr>
          </a:p>
          <a:p>
            <a:pPr>
              <a:defRPr/>
            </a:pPr>
            <a:endParaRPr lang="en-IE" sz="2200" b="1" dirty="0">
              <a:solidFill>
                <a:srgbClr val="636EA6"/>
              </a:solidFill>
              <a:latin typeface="Calibri" pitchFamily="34" charset="0"/>
            </a:endParaRPr>
          </a:p>
          <a:p>
            <a:pPr>
              <a:defRPr/>
            </a:pPr>
            <a:r>
              <a:rPr lang="en-IE" sz="2600" b="1" dirty="0">
                <a:latin typeface="+mn-lt"/>
              </a:rPr>
              <a:t>Under 30 ?   </a:t>
            </a:r>
            <a:r>
              <a:rPr lang="en-IE" sz="2600" dirty="0">
                <a:latin typeface="+mn-lt"/>
              </a:rPr>
              <a:t>It is a really good idea to apply to the Irelands best young entrepreneur competition </a:t>
            </a:r>
            <a:r>
              <a:rPr lang="en-IE" sz="2600" u="sng" dirty="0">
                <a:latin typeface="+mn-lt"/>
                <a:hlinkClick r:id="rId4"/>
              </a:rPr>
              <a:t>http://www.ibye.ie/</a:t>
            </a:r>
            <a:r>
              <a:rPr lang="en-IE" sz="2600" u="sng" dirty="0">
                <a:latin typeface="+mn-lt"/>
              </a:rPr>
              <a:t>.   </a:t>
            </a:r>
            <a:r>
              <a:rPr lang="en-IE" sz="2600" dirty="0">
                <a:latin typeface="+mn-lt"/>
              </a:rPr>
              <a:t>Each county has a investment fund of €50,000 to award to Category Winners </a:t>
            </a:r>
            <a:endParaRPr lang="en-IE" sz="2600" dirty="0">
              <a:solidFill>
                <a:srgbClr val="636EA6"/>
              </a:solidFill>
              <a:latin typeface="+mn-lt"/>
            </a:endParaRPr>
          </a:p>
          <a:p>
            <a:pPr>
              <a:defRPr/>
            </a:pPr>
            <a:endParaRPr lang="en-IE" sz="2400" dirty="0">
              <a:latin typeface="Calibri" pitchFamily="34" charset="0"/>
            </a:endParaRPr>
          </a:p>
          <a:p>
            <a:pPr>
              <a:defRPr/>
            </a:pPr>
            <a:r>
              <a:rPr lang="en-IE" sz="2400" dirty="0">
                <a:latin typeface="Calibri" pitchFamily="34" charset="0"/>
              </a:rPr>
              <a:t> </a:t>
            </a:r>
            <a:endParaRPr lang="en-US" dirty="0">
              <a:solidFill>
                <a:srgbClr val="636EA6"/>
              </a:solidFill>
              <a:latin typeface="Calibri" pitchFamily="34" charset="0"/>
            </a:endParaRPr>
          </a:p>
          <a:p>
            <a:pPr>
              <a:spcBef>
                <a:spcPct val="50000"/>
              </a:spcBef>
              <a:defRPr/>
            </a:pPr>
            <a:endParaRPr lang="en-US" dirty="0">
              <a:solidFill>
                <a:srgbClr val="AE8EB3"/>
              </a:solidFill>
              <a:latin typeface="Calibri" pitchFamily="34" charset="0"/>
            </a:endParaRPr>
          </a:p>
        </p:txBody>
      </p:sp>
      <p:pic>
        <p:nvPicPr>
          <p:cNvPr id="21508" name="Picture 2" descr="logo LEO"/>
          <p:cNvPicPr>
            <a:picLocks noChangeAspect="1" noChangeArrowheads="1"/>
          </p:cNvPicPr>
          <p:nvPr/>
        </p:nvPicPr>
        <p:blipFill>
          <a:blip r:embed="rId5"/>
          <a:srcRect/>
          <a:stretch>
            <a:fillRect/>
          </a:stretch>
        </p:blipFill>
        <p:spPr bwMode="auto">
          <a:xfrm>
            <a:off x="5148263" y="260350"/>
            <a:ext cx="3371850" cy="1085850"/>
          </a:xfrm>
          <a:prstGeom prst="rect">
            <a:avLst/>
          </a:prstGeom>
          <a:noFill/>
          <a:ln w="9525">
            <a:noFill/>
            <a:miter lim="800000"/>
            <a:headEnd/>
            <a:tailEnd/>
          </a:ln>
        </p:spPr>
      </p:pic>
      <p:pic>
        <p:nvPicPr>
          <p:cNvPr id="21509" name="Picture 2"/>
          <p:cNvPicPr>
            <a:picLocks noChangeAspect="1" noChangeArrowheads="1"/>
          </p:cNvPicPr>
          <p:nvPr/>
        </p:nvPicPr>
        <p:blipFill>
          <a:blip r:embed="rId6"/>
          <a:srcRect/>
          <a:stretch>
            <a:fillRect/>
          </a:stretch>
        </p:blipFill>
        <p:spPr bwMode="auto">
          <a:xfrm>
            <a:off x="2916238" y="3068638"/>
            <a:ext cx="4714875" cy="2809875"/>
          </a:xfrm>
          <a:prstGeom prst="rect">
            <a:avLst/>
          </a:prstGeom>
          <a:noFill/>
          <a:ln w="9525">
            <a:noFill/>
            <a:miter lim="800000"/>
            <a:headEnd/>
            <a:tailEnd/>
          </a:ln>
        </p:spPr>
      </p:pic>
      <p:sp>
        <p:nvSpPr>
          <p:cNvPr id="21510" name="TextBox 5"/>
          <p:cNvSpPr txBox="1">
            <a:spLocks noChangeArrowheads="1"/>
          </p:cNvSpPr>
          <p:nvPr/>
        </p:nvSpPr>
        <p:spPr bwMode="auto">
          <a:xfrm>
            <a:off x="250825" y="4076700"/>
            <a:ext cx="2592388" cy="369888"/>
          </a:xfrm>
          <a:prstGeom prst="rect">
            <a:avLst/>
          </a:prstGeom>
          <a:solidFill>
            <a:schemeClr val="bg1"/>
          </a:solidFill>
          <a:ln w="9525">
            <a:noFill/>
            <a:miter lim="800000"/>
            <a:headEnd/>
            <a:tailEnd/>
          </a:ln>
        </p:spPr>
        <p:txBody>
          <a:bodyPr>
            <a:spAutoFit/>
          </a:bodyPr>
          <a:lstStyle/>
          <a:p>
            <a:endParaRPr lang="en-IE"/>
          </a:p>
        </p:txBody>
      </p:sp>
    </p:spTree>
  </p:cSld>
  <p:clrMapOvr>
    <a:masterClrMapping/>
  </p:clrMapOvr>
  <p:transition advClick="0" advTm="3341"/>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3072</TotalTime>
  <Words>1713</Words>
  <Application>Microsoft Office PowerPoint</Application>
  <PresentationFormat>On-screen Show (4:3)</PresentationFormat>
  <Paragraphs>452</Paragraphs>
  <Slides>49</Slides>
  <Notes>41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49</vt:i4>
      </vt:variant>
    </vt:vector>
  </HeadingPairs>
  <TitlesOfParts>
    <vt:vector size="62" baseType="lpstr">
      <vt:lpstr>Verdana</vt:lpstr>
      <vt:lpstr>Arial</vt:lpstr>
      <vt:lpstr>Calibri</vt:lpstr>
      <vt:lpstr>Century Gothic</vt:lpstr>
      <vt:lpstr>Times New Roman</vt:lpstr>
      <vt:lpstr>Garamond</vt:lpstr>
      <vt:lpstr>Aharoni</vt:lpstr>
      <vt:lpstr>Helvetica</vt:lpstr>
      <vt:lpstr>Wingdings 3</vt:lpstr>
      <vt:lpstr>Wingdings 2</vt:lpstr>
      <vt:lpstr>Meiryo UI</vt:lpstr>
      <vt:lpstr>Arial Unicode MS</vt:lpstr>
      <vt:lpstr>Office Theme</vt:lpstr>
      <vt:lpstr>Funding for Creatives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www.kickstarter.com</vt:lpstr>
      <vt:lpstr>Slide 37</vt:lpstr>
      <vt:lpstr>Slide 38</vt:lpstr>
      <vt:lpstr>Slide 39</vt:lpstr>
      <vt:lpstr>Slide 40</vt:lpstr>
      <vt:lpstr>Slide 41</vt:lpstr>
      <vt:lpstr>Slide 42</vt:lpstr>
      <vt:lpstr>Slide 43</vt:lpstr>
      <vt:lpstr>Slide 44</vt:lpstr>
      <vt:lpstr>Slide 45</vt:lpstr>
      <vt:lpstr> ..THE BUSINESS PLAN .. </vt:lpstr>
      <vt:lpstr> ..THE BUSINESS PLAN .. </vt:lpstr>
      <vt:lpstr>If the recipe isn’t right &gt; Use rejections as a learning experience </vt:lpstr>
      <vt:lpstr>Contact details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E-Commerce Export II</dc:title>
  <dc:creator>Administrator</dc:creator>
  <cp:lastModifiedBy>Grace Lyons</cp:lastModifiedBy>
  <cp:revision>118</cp:revision>
  <cp:lastPrinted>1601-01-01T00:00:00Z</cp:lastPrinted>
  <dcterms:created xsi:type="dcterms:W3CDTF">2003-03-21T16:43:22Z</dcterms:created>
  <dcterms:modified xsi:type="dcterms:W3CDTF">2016-04-28T09:19:34Z</dcterms:modified>
</cp:coreProperties>
</file>